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4"/>
  </p:notesMasterIdLst>
  <p:sldIdLst>
    <p:sldId id="256" r:id="rId2"/>
    <p:sldId id="299" r:id="rId3"/>
    <p:sldId id="290" r:id="rId4"/>
    <p:sldId id="291" r:id="rId5"/>
    <p:sldId id="334" r:id="rId6"/>
    <p:sldId id="365" r:id="rId7"/>
    <p:sldId id="301" r:id="rId8"/>
    <p:sldId id="308" r:id="rId9"/>
    <p:sldId id="310" r:id="rId10"/>
    <p:sldId id="349" r:id="rId11"/>
    <p:sldId id="335" r:id="rId12"/>
    <p:sldId id="350" r:id="rId13"/>
    <p:sldId id="336" r:id="rId14"/>
    <p:sldId id="338" r:id="rId15"/>
    <p:sldId id="314" r:id="rId16"/>
    <p:sldId id="337" r:id="rId17"/>
    <p:sldId id="339" r:id="rId18"/>
    <p:sldId id="313" r:id="rId19"/>
    <p:sldId id="343" r:id="rId20"/>
    <p:sldId id="345" r:id="rId21"/>
    <p:sldId id="344" r:id="rId22"/>
    <p:sldId id="346" r:id="rId23"/>
    <p:sldId id="348" r:id="rId24"/>
    <p:sldId id="312" r:id="rId25"/>
    <p:sldId id="323" r:id="rId26"/>
    <p:sldId id="341" r:id="rId27"/>
    <p:sldId id="342" r:id="rId28"/>
    <p:sldId id="351" r:id="rId29"/>
    <p:sldId id="353" r:id="rId30"/>
    <p:sldId id="352" r:id="rId31"/>
    <p:sldId id="355" r:id="rId32"/>
    <p:sldId id="357" r:id="rId33"/>
    <p:sldId id="358" r:id="rId34"/>
    <p:sldId id="359" r:id="rId35"/>
    <p:sldId id="360" r:id="rId36"/>
    <p:sldId id="361" r:id="rId37"/>
    <p:sldId id="362" r:id="rId38"/>
    <p:sldId id="364" r:id="rId39"/>
    <p:sldId id="363" r:id="rId40"/>
    <p:sldId id="332" r:id="rId41"/>
    <p:sldId id="306" r:id="rId42"/>
    <p:sldId id="303" r:id="rId43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299"/>
            <p14:sldId id="290"/>
            <p14:sldId id="291"/>
            <p14:sldId id="334"/>
            <p14:sldId id="365"/>
          </p14:sldIdLst>
        </p14:section>
        <p14:section name="Раздел без заголовка" id="{BBD088EF-FEFB-4BDA-8571-71F230BA707F}">
          <p14:sldIdLst>
            <p14:sldId id="301"/>
            <p14:sldId id="308"/>
            <p14:sldId id="310"/>
            <p14:sldId id="349"/>
            <p14:sldId id="335"/>
            <p14:sldId id="350"/>
            <p14:sldId id="336"/>
            <p14:sldId id="338"/>
            <p14:sldId id="314"/>
            <p14:sldId id="337"/>
            <p14:sldId id="339"/>
            <p14:sldId id="313"/>
            <p14:sldId id="343"/>
            <p14:sldId id="345"/>
            <p14:sldId id="344"/>
            <p14:sldId id="346"/>
            <p14:sldId id="348"/>
            <p14:sldId id="312"/>
            <p14:sldId id="323"/>
            <p14:sldId id="341"/>
            <p14:sldId id="342"/>
            <p14:sldId id="351"/>
            <p14:sldId id="353"/>
            <p14:sldId id="352"/>
            <p14:sldId id="355"/>
            <p14:sldId id="357"/>
            <p14:sldId id="358"/>
            <p14:sldId id="359"/>
            <p14:sldId id="360"/>
            <p14:sldId id="361"/>
            <p14:sldId id="362"/>
            <p14:sldId id="364"/>
            <p14:sldId id="363"/>
            <p14:sldId id="332"/>
            <p14:sldId id="306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66" autoAdjust="0"/>
    <p:restoredTop sz="95033" autoAdjust="0"/>
  </p:normalViewPr>
  <p:slideViewPr>
    <p:cSldViewPr>
      <p:cViewPr varScale="1">
        <p:scale>
          <a:sx n="95" d="100"/>
          <a:sy n="95" d="100"/>
        </p:scale>
        <p:origin x="72" y="1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121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4" d="100"/>
        <a:sy n="144" d="100"/>
      </p:scale>
      <p:origin x="0" y="-98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AF97A9-2CA3-4910-B660-4A82F0F2EBC2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195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5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4488" y="4509120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4705692" y="153653"/>
            <a:ext cx="49622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/>
              <a:t>Страхування</a:t>
            </a:r>
            <a:r>
              <a:rPr lang="ru-RU" sz="2800" b="1" dirty="0"/>
              <a:t> </a:t>
            </a:r>
            <a:r>
              <a:rPr lang="ru-RU" sz="2800" b="1" dirty="0" err="1"/>
              <a:t>витрат</a:t>
            </a:r>
            <a:r>
              <a:rPr lang="ru-RU" sz="2800" b="1" dirty="0"/>
              <a:t>, </a:t>
            </a:r>
            <a:r>
              <a:rPr lang="ru-RU" sz="2800" b="1" dirty="0" err="1"/>
              <a:t>пов’язаних</a:t>
            </a:r>
            <a:r>
              <a:rPr lang="ru-RU" sz="2800" b="1" dirty="0"/>
              <a:t> </a:t>
            </a:r>
            <a:r>
              <a:rPr lang="ru-RU" sz="2800" b="1" dirty="0" err="1"/>
              <a:t>із</a:t>
            </a:r>
            <a:r>
              <a:rPr lang="ru-RU" sz="2800" b="1" dirty="0"/>
              <a:t> </a:t>
            </a:r>
            <a:r>
              <a:rPr lang="ru-RU" sz="2800" b="1" dirty="0" err="1"/>
              <a:t>наданням</a:t>
            </a:r>
            <a:r>
              <a:rPr lang="ru-RU" sz="2800" b="1" dirty="0"/>
              <a:t> </a:t>
            </a:r>
            <a:r>
              <a:rPr lang="ru-RU" sz="2800" b="1" dirty="0" err="1"/>
              <a:t>допомоги</a:t>
            </a:r>
            <a:r>
              <a:rPr lang="ru-RU" sz="2800" b="1" dirty="0"/>
              <a:t> (асистанс) особам, </a:t>
            </a:r>
            <a:r>
              <a:rPr lang="ru-RU" sz="2800" b="1" dirty="0" err="1"/>
              <a:t>які</a:t>
            </a:r>
            <a:r>
              <a:rPr lang="ru-RU" sz="2800" b="1" dirty="0"/>
              <a:t> </a:t>
            </a:r>
            <a:r>
              <a:rPr lang="ru-RU" sz="2800" b="1" dirty="0" err="1"/>
              <a:t>потрапили</a:t>
            </a:r>
            <a:r>
              <a:rPr lang="ru-RU" sz="2800" b="1" dirty="0"/>
              <a:t> у </a:t>
            </a:r>
            <a:r>
              <a:rPr lang="ru-RU" sz="2800" b="1" dirty="0" err="1"/>
              <a:t>скрутне</a:t>
            </a:r>
            <a:r>
              <a:rPr lang="ru-RU" sz="2800" b="1" dirty="0"/>
              <a:t> становище </a:t>
            </a:r>
            <a:r>
              <a:rPr lang="ru-RU" sz="2800" b="1" dirty="0" err="1"/>
              <a:t>під</a:t>
            </a:r>
            <a:r>
              <a:rPr lang="ru-RU" sz="2800" b="1" dirty="0"/>
              <a:t> час </a:t>
            </a:r>
            <a:r>
              <a:rPr lang="ru-RU" sz="2800" b="1" dirty="0" err="1"/>
              <a:t>здійснення</a:t>
            </a:r>
            <a:r>
              <a:rPr lang="ru-RU" sz="2800" b="1" dirty="0"/>
              <a:t> </a:t>
            </a:r>
            <a:r>
              <a:rPr lang="ru-RU" sz="2800" b="1" dirty="0" err="1"/>
              <a:t>подорожі</a:t>
            </a:r>
            <a:r>
              <a:rPr lang="ru-RU" sz="2800" b="1" dirty="0"/>
              <a:t> (МПП)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41823EA-4B70-0FE7-B0B4-E5B1073245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612" y="3523244"/>
            <a:ext cx="3384376" cy="3121651"/>
          </a:xfrm>
          <a:prstGeom prst="rect">
            <a:avLst/>
          </a:prstGeom>
        </p:spPr>
      </p:pic>
      <p:pic>
        <p:nvPicPr>
          <p:cNvPr id="10" name="Рисунок 9" descr="Изображение выглядит как Графика, Шрифт, графический дизайн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1CBC3BE4-A35E-AA73-657F-26FF91E6CA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96" y="332656"/>
            <a:ext cx="3608705" cy="13233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F4A12-C0FE-694D-E857-A713DCEA5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9E3690A9-A6A7-E5B6-70AA-78A021AF3AC4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            Страхові ризики/страхові випадки                  </a:t>
            </a:r>
            <a:r>
              <a:rPr lang="uk-UA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(код: 012) 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691421-76FC-A7ED-6CB4-CF545B87A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E62980-EB08-78AA-CCDE-4EAF32E4D437}"/>
              </a:ext>
            </a:extLst>
          </p:cNvPr>
          <p:cNvSpPr txBox="1"/>
          <p:nvPr/>
        </p:nvSpPr>
        <p:spPr>
          <a:xfrm>
            <a:off x="144564" y="513972"/>
            <a:ext cx="7832772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600" b="1" i="1" dirty="0">
                <a:solidFill>
                  <a:srgbClr val="FF0000"/>
                </a:solidFill>
              </a:rPr>
              <a:t>Страховий ризик</a:t>
            </a:r>
            <a:r>
              <a:rPr lang="uk-UA" sz="1600" i="1" dirty="0">
                <a:solidFill>
                  <a:srgbClr val="FF0000"/>
                </a:solidFill>
              </a:rPr>
              <a:t> </a:t>
            </a:r>
            <a:r>
              <a:rPr lang="uk-UA" sz="1600" i="1" dirty="0"/>
              <a:t>- подія, на випадок виникнення якої проводиться страхування, яка має ознаки ймовірності та випадковості настання.</a:t>
            </a:r>
          </a:p>
          <a:p>
            <a:endParaRPr lang="uk-UA" sz="1600" b="1" i="1" u="sng" dirty="0"/>
          </a:p>
          <a:p>
            <a:r>
              <a:rPr lang="uk-UA" sz="1600" b="1" i="1" u="sng" dirty="0">
                <a:solidFill>
                  <a:srgbClr val="FF0000"/>
                </a:solidFill>
              </a:rPr>
              <a:t>Страховий продукт «Страхування витрат, пов’язаних із наданням допомоги (асистанс) особам, які потрапити у скрутне становище під час здійснення подорожі» (код: 012) включає такі ризики:</a:t>
            </a:r>
            <a:endParaRPr lang="uk-UA" sz="1600" i="1" dirty="0">
              <a:solidFill>
                <a:srgbClr val="FF0000"/>
              </a:solidFill>
            </a:endParaRPr>
          </a:p>
          <a:p>
            <a:r>
              <a:rPr lang="uk-UA" sz="1600" i="1" dirty="0"/>
              <a:t>страхування медичних витрат, пов’язаних з наданням допомоги (асистанс) особам, які потрапили в скрутне становище під час здійснення подорожі (поїздки) на території України або за кордон;</a:t>
            </a:r>
          </a:p>
          <a:p>
            <a:r>
              <a:rPr lang="uk-UA" sz="1600" i="1" dirty="0"/>
              <a:t>страхування витрат, інших, ніж медичні, пов’язаних з наданням допомоги (асистанс) особам, які потрапили в скрутне становище під час здійснення подорожі (поїздки) на території України або за кордон.</a:t>
            </a:r>
          </a:p>
          <a:p>
            <a:r>
              <a:rPr lang="uk-UA" sz="1600" b="1" i="1" dirty="0">
                <a:solidFill>
                  <a:srgbClr val="FF0000"/>
                </a:solidFill>
              </a:rPr>
              <a:t>Страховими ризиками є потрапляння Застрахованої особи у скрутне становище під час здійснення подорожі у зв’язку із:</a:t>
            </a:r>
            <a:endParaRPr lang="uk-UA" sz="1600" i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600" i="1" dirty="0"/>
              <a:t>захворюванням;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600" i="1" dirty="0"/>
              <a:t>розладом здоров’я внаслідок нещасного випадку;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600" i="1" dirty="0" err="1"/>
              <a:t>дорожно</a:t>
            </a:r>
            <a:r>
              <a:rPr lang="uk-UA" sz="1600" i="1" dirty="0"/>
              <a:t>-транспортною пригодою;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600" i="1" dirty="0"/>
              <a:t>поломкою транспортного засобу;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600" i="1" dirty="0"/>
              <a:t>затримкою авіарейсу;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600" i="1" dirty="0"/>
              <a:t>затримкою та/або втратою багажу;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600" i="1" dirty="0"/>
              <a:t>втратою особистих документів;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600" i="1" dirty="0"/>
              <a:t>судовим чи позасудовим врегулюванням спору,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600" i="1" dirty="0"/>
              <a:t>та\або отримання інших послуг (допомоги), що передбачені Програмою страхування.</a:t>
            </a: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pic>
        <p:nvPicPr>
          <p:cNvPr id="6" name="Рисунок 5" descr="Изображение выглядит как одежда, рисунок, Детское искусство, мультфильм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2A635D08-307D-CC65-463E-DFD2853CE6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7" r="13654"/>
          <a:stretch>
            <a:fillRect/>
          </a:stretch>
        </p:blipFill>
        <p:spPr>
          <a:xfrm>
            <a:off x="5169024" y="3831378"/>
            <a:ext cx="1430953" cy="1027854"/>
          </a:xfrm>
          <a:prstGeom prst="rect">
            <a:avLst/>
          </a:prstGeom>
        </p:spPr>
      </p:pic>
      <p:pic>
        <p:nvPicPr>
          <p:cNvPr id="8" name="Рисунок 7" descr="Изображение выглядит как транспортное средство, Наземный транспорт, небо, колес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4B054A67-6405-0848-D27A-1BC891CC13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723" y="5301053"/>
            <a:ext cx="1520480" cy="1194335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часы, круг, символ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5A23464A-F609-4BEA-C223-D77A8200FA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0" t="5900" r="10235" b="7728"/>
          <a:stretch>
            <a:fillRect/>
          </a:stretch>
        </p:blipFill>
        <p:spPr>
          <a:xfrm>
            <a:off x="8373192" y="3961666"/>
            <a:ext cx="936104" cy="1086516"/>
          </a:xfrm>
          <a:prstGeom prst="rect">
            <a:avLst/>
          </a:prstGeom>
        </p:spPr>
      </p:pic>
      <p:pic>
        <p:nvPicPr>
          <p:cNvPr id="15" name="Рисунок 14" descr="Изображение выглядит как игрушка, красны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46C078CC-9350-B7F1-65E0-BC534D939C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974" y="4465333"/>
            <a:ext cx="1075517" cy="1075517"/>
          </a:xfrm>
          <a:prstGeom prst="rect">
            <a:avLst/>
          </a:prstGeom>
        </p:spPr>
      </p:pic>
      <p:pic>
        <p:nvPicPr>
          <p:cNvPr id="19" name="Рисунок 18" descr="Изображение выглядит как самолет, Путешествие по воздуху, транспортное средство, аэробус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B1BFEFF1-1D1F-F171-CD6D-1058839A185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005" y="745300"/>
            <a:ext cx="1680431" cy="1342968"/>
          </a:xfrm>
          <a:prstGeom prst="rect">
            <a:avLst/>
          </a:prstGeom>
        </p:spPr>
      </p:pic>
      <p:pic>
        <p:nvPicPr>
          <p:cNvPr id="22" name="Рисунок 21" descr="Изображение выглядит как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AB4AFE76-4D7F-5E4A-53B4-4017603F0E8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004" y="2103093"/>
            <a:ext cx="1520481" cy="152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501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4F1FBE-30E0-DB28-8964-B5F921B24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8E5A7F7-F5D1-E4DF-8617-B30DF6FF1BAB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                 Страхові ризики/страхові випадки                  </a:t>
            </a:r>
            <a:r>
              <a:rPr lang="uk-UA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(код: 001)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37E6DB1-F886-7BC9-5FA0-2C44544C5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EF31FA-C41F-C2E3-5020-17A8823A5230}"/>
              </a:ext>
            </a:extLst>
          </p:cNvPr>
          <p:cNvSpPr txBox="1"/>
          <p:nvPr/>
        </p:nvSpPr>
        <p:spPr>
          <a:xfrm>
            <a:off x="144564" y="513972"/>
            <a:ext cx="761674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600" b="1" i="1" dirty="0">
                <a:solidFill>
                  <a:srgbClr val="FF0000"/>
                </a:solidFill>
              </a:rPr>
              <a:t>За страховим продуктом «Страхування від нещасного випадку» (Код:001) </a:t>
            </a:r>
            <a:r>
              <a:rPr lang="uk-UA" sz="1600" b="1" i="1" u="sng" dirty="0">
                <a:solidFill>
                  <a:srgbClr val="C00000"/>
                </a:solidFill>
              </a:rPr>
              <a:t>Страховими ризиками є:</a:t>
            </a:r>
          </a:p>
          <a:p>
            <a:r>
              <a:rPr lang="uk-UA" sz="1600" i="1" dirty="0"/>
              <a:t>Тимчасова втрата Страхувальником (Застрахованою особою) загальної працездатності внаслідок нещасного випадку (для непрацюючих – під тимчасовою втратою загальної працездатності розуміється перебування на амбулаторному або стаціонарному лікуванні внаслідок нещасного випадку) під час здійснення подорожі;</a:t>
            </a:r>
          </a:p>
        </p:txBody>
      </p:sp>
      <p:sp>
        <p:nvSpPr>
          <p:cNvPr id="19462" name="Прямоугольник 9">
            <a:extLst>
              <a:ext uri="{FF2B5EF4-FFF2-40B4-BE49-F238E27FC236}">
                <a16:creationId xmlns:a16="http://schemas.microsoft.com/office/drawing/2014/main" id="{60F34C98-AC6E-A89B-B1E5-38B4DF0E4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188" y="2511233"/>
            <a:ext cx="37147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UA" sz="1600" b="1" dirty="0">
                <a:solidFill>
                  <a:schemeClr val="accent2"/>
                </a:solidFill>
              </a:rPr>
              <a:t>Страховими випадками є:</a:t>
            </a:r>
            <a:endParaRPr lang="ru-RU" altLang="ru-UA" sz="1600" b="1" dirty="0">
              <a:solidFill>
                <a:schemeClr val="accent2"/>
              </a:solidFill>
            </a:endParaRPr>
          </a:p>
          <a:p>
            <a:pPr algn="ctr" eaLnBrk="1" hangingPunct="1"/>
            <a:r>
              <a:rPr lang="uk-UA" altLang="ru-UA" sz="1600" b="1" dirty="0"/>
              <a:t> </a:t>
            </a:r>
          </a:p>
        </p:txBody>
      </p:sp>
      <p:sp>
        <p:nvSpPr>
          <p:cNvPr id="4" name="Прямоугольник 10">
            <a:extLst>
              <a:ext uri="{FF2B5EF4-FFF2-40B4-BE49-F238E27FC236}">
                <a16:creationId xmlns:a16="http://schemas.microsoft.com/office/drawing/2014/main" id="{D766653B-10A3-ED09-D1B2-EF26BCC39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2960" y="2465196"/>
            <a:ext cx="43576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 altLang="ru-UA" sz="1600" b="1" dirty="0">
                <a:solidFill>
                  <a:schemeClr val="accent2"/>
                </a:solidFill>
              </a:rPr>
              <a:t>Порядок розрахунку страхової виплати:</a:t>
            </a:r>
            <a:endParaRPr lang="ru-RU" altLang="ru-UA" sz="1600" dirty="0">
              <a:solidFill>
                <a:schemeClr val="accent2"/>
              </a:solidFill>
            </a:endParaRPr>
          </a:p>
        </p:txBody>
      </p:sp>
      <p:sp>
        <p:nvSpPr>
          <p:cNvPr id="7" name="Куб 6">
            <a:extLst>
              <a:ext uri="{FF2B5EF4-FFF2-40B4-BE49-F238E27FC236}">
                <a16:creationId xmlns:a16="http://schemas.microsoft.com/office/drawing/2014/main" id="{1501710C-0430-7731-11BA-1BE96E15A2C2}"/>
              </a:ext>
            </a:extLst>
          </p:cNvPr>
          <p:cNvSpPr/>
          <p:nvPr/>
        </p:nvSpPr>
        <p:spPr bwMode="auto">
          <a:xfrm>
            <a:off x="217498" y="3284329"/>
            <a:ext cx="3571875" cy="857250"/>
          </a:xfrm>
          <a:prstGeom prst="cube">
            <a:avLst>
              <a:gd name="adj" fmla="val 26391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1. Травма застрахованого внаслідок нещасного випадку</a:t>
            </a:r>
            <a:endParaRPr lang="ru-RU" sz="1600" b="1" i="1" dirty="0">
              <a:solidFill>
                <a:srgbClr val="002060"/>
              </a:solidFill>
            </a:endParaRPr>
          </a:p>
          <a:p>
            <a:pPr>
              <a:defRPr/>
            </a:pPr>
            <a:endParaRPr lang="ru-RU" sz="1600" b="1" dirty="0"/>
          </a:p>
        </p:txBody>
      </p:sp>
      <p:sp>
        <p:nvSpPr>
          <p:cNvPr id="9" name="Куб 8">
            <a:extLst>
              <a:ext uri="{FF2B5EF4-FFF2-40B4-BE49-F238E27FC236}">
                <a16:creationId xmlns:a16="http://schemas.microsoft.com/office/drawing/2014/main" id="{32BF0BDB-CAE7-7164-07A4-FA2CBAD57DC5}"/>
              </a:ext>
            </a:extLst>
          </p:cNvPr>
          <p:cNvSpPr/>
          <p:nvPr/>
        </p:nvSpPr>
        <p:spPr bwMode="auto">
          <a:xfrm>
            <a:off x="142875" y="4400793"/>
            <a:ext cx="3500437" cy="928687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2. Встановлення групи інвалідності</a:t>
            </a:r>
            <a:endParaRPr lang="ru-RU" sz="1600" b="1" i="1" dirty="0">
              <a:solidFill>
                <a:srgbClr val="002060"/>
              </a:solidFill>
            </a:endParaRPr>
          </a:p>
        </p:txBody>
      </p:sp>
      <p:sp>
        <p:nvSpPr>
          <p:cNvPr id="11" name="Куб 10">
            <a:extLst>
              <a:ext uri="{FF2B5EF4-FFF2-40B4-BE49-F238E27FC236}">
                <a16:creationId xmlns:a16="http://schemas.microsoft.com/office/drawing/2014/main" id="{09DC6870-0895-36F8-256F-54395BBD6A61}"/>
              </a:ext>
            </a:extLst>
          </p:cNvPr>
          <p:cNvSpPr/>
          <p:nvPr/>
        </p:nvSpPr>
        <p:spPr bwMode="auto">
          <a:xfrm>
            <a:off x="142876" y="5616925"/>
            <a:ext cx="3500437" cy="706627"/>
          </a:xfrm>
          <a:prstGeom prst="cub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3. Загибель або смерть</a:t>
            </a:r>
            <a:endParaRPr lang="ru-RU" sz="1600" b="1" i="1" dirty="0">
              <a:solidFill>
                <a:srgbClr val="002060"/>
              </a:solidFill>
            </a:endParaRPr>
          </a:p>
        </p:txBody>
      </p:sp>
      <p:sp>
        <p:nvSpPr>
          <p:cNvPr id="12" name="Выноска-облако 15">
            <a:extLst>
              <a:ext uri="{FF2B5EF4-FFF2-40B4-BE49-F238E27FC236}">
                <a16:creationId xmlns:a16="http://schemas.microsoft.com/office/drawing/2014/main" id="{6480DF15-CFFB-D812-E5AB-2387E58E1E82}"/>
              </a:ext>
            </a:extLst>
          </p:cNvPr>
          <p:cNvSpPr/>
          <p:nvPr/>
        </p:nvSpPr>
        <p:spPr bwMode="auto">
          <a:xfrm>
            <a:off x="5107537" y="2863138"/>
            <a:ext cx="3949919" cy="1561888"/>
          </a:xfrm>
          <a:prstGeom prst="cloudCallout">
            <a:avLst>
              <a:gd name="adj1" fmla="val -92442"/>
              <a:gd name="adj2" fmla="val 26333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uk-UA" sz="12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згідно  з Таблицею</a:t>
            </a:r>
            <a:endParaRPr lang="en-US" sz="1200" b="1" i="1" dirty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marL="171450" indent="-171450" algn="ctr">
              <a:buFont typeface="Arial" panose="020B0604020202020204" pitchFamily="34" charset="0"/>
              <a:buChar char="•"/>
              <a:defRPr/>
            </a:pPr>
            <a:r>
              <a:rPr lang="uk-UA" sz="12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«Страхові виплати в разі травми або ушкоджень внутрішніх органів та частин тіла» (Додаток 3 до Правил страхування)</a:t>
            </a:r>
            <a:endParaRPr lang="ru-RU" sz="1200" b="1" i="1" dirty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Выноска-облако 16">
            <a:extLst>
              <a:ext uri="{FF2B5EF4-FFF2-40B4-BE49-F238E27FC236}">
                <a16:creationId xmlns:a16="http://schemas.microsoft.com/office/drawing/2014/main" id="{04A6FBBD-A500-EF30-2665-22EECBF71BF0}"/>
              </a:ext>
            </a:extLst>
          </p:cNvPr>
          <p:cNvSpPr/>
          <p:nvPr/>
        </p:nvSpPr>
        <p:spPr bwMode="auto">
          <a:xfrm>
            <a:off x="5203096" y="4295008"/>
            <a:ext cx="2928937" cy="1428750"/>
          </a:xfrm>
          <a:prstGeom prst="cloudCallout">
            <a:avLst>
              <a:gd name="adj1" fmla="val -131651"/>
              <a:gd name="adj2" fmla="val 19334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uk-UA" sz="12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I   група - 100% страхової суми;</a:t>
            </a:r>
            <a:endParaRPr lang="ru-RU" sz="1200" b="1" i="1" dirty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uk-UA" sz="12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II  група - 75% страхової суми;</a:t>
            </a:r>
            <a:endParaRPr lang="ru-RU" sz="1200" b="1" i="1" dirty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uk-UA" sz="12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III група - 50% страхової суми.</a:t>
            </a:r>
            <a:endParaRPr lang="ru-RU" sz="1200" b="1" i="1" dirty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5" name="Выноска-облако 17">
            <a:extLst>
              <a:ext uri="{FF2B5EF4-FFF2-40B4-BE49-F238E27FC236}">
                <a16:creationId xmlns:a16="http://schemas.microsoft.com/office/drawing/2014/main" id="{498854B8-2C15-233C-687A-20753BBE38D8}"/>
              </a:ext>
            </a:extLst>
          </p:cNvPr>
          <p:cNvSpPr/>
          <p:nvPr/>
        </p:nvSpPr>
        <p:spPr bwMode="auto">
          <a:xfrm>
            <a:off x="4776720" y="5425027"/>
            <a:ext cx="1571625" cy="898525"/>
          </a:xfrm>
          <a:prstGeom prst="cloudCallout">
            <a:avLst>
              <a:gd name="adj1" fmla="val -143667"/>
              <a:gd name="adj2" fmla="val 32629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kumimoji="1" lang="uk-UA" sz="1200" b="1" i="1" dirty="0">
                <a:solidFill>
                  <a:srgbClr val="002060"/>
                </a:solidFill>
              </a:rPr>
              <a:t>100%</a:t>
            </a:r>
          </a:p>
          <a:p>
            <a:pPr algn="ctr">
              <a:defRPr/>
            </a:pPr>
            <a:r>
              <a:rPr kumimoji="1" lang="uk-UA" sz="1200" b="1" i="1" dirty="0">
                <a:solidFill>
                  <a:srgbClr val="002060"/>
                </a:solidFill>
              </a:rPr>
              <a:t>страхової суми</a:t>
            </a:r>
            <a:endParaRPr kumimoji="1" lang="ru-RU" sz="1200" b="1" i="1" dirty="0">
              <a:solidFill>
                <a:srgbClr val="002060"/>
              </a:solidFill>
            </a:endParaRPr>
          </a:p>
        </p:txBody>
      </p:sp>
      <p:pic>
        <p:nvPicPr>
          <p:cNvPr id="16" name="Рисунок 18" descr="srahovanie_kompleksnie.jpg">
            <a:extLst>
              <a:ext uri="{FF2B5EF4-FFF2-40B4-BE49-F238E27FC236}">
                <a16:creationId xmlns:a16="http://schemas.microsoft.com/office/drawing/2014/main" id="{A4BA2276-4642-F7AE-3BD0-459F2CAC63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935" y="5379546"/>
            <a:ext cx="1981189" cy="139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3945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A8E1C-5AF6-1488-124A-73CC2D3DF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3DA904E7-89E0-525C-86AB-EA5E146EA0BD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                 Страхові ризики/страхові випадки                  </a:t>
            </a:r>
            <a:r>
              <a:rPr lang="uk-UA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(код: 001)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E1CFE2-9105-59C1-BE04-716154701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02626A-62A3-9AC1-727E-CCC9070C60A5}"/>
              </a:ext>
            </a:extLst>
          </p:cNvPr>
          <p:cNvSpPr txBox="1"/>
          <p:nvPr/>
        </p:nvSpPr>
        <p:spPr>
          <a:xfrm>
            <a:off x="113757" y="1376500"/>
            <a:ext cx="711269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endParaRPr lang="ru-RU" sz="1600" i="1" dirty="0"/>
          </a:p>
          <a:p>
            <a:pPr algn="ctr"/>
            <a:r>
              <a:rPr lang="uk-UA" sz="2000" i="1" dirty="0"/>
              <a:t>В рамках даного страхового продукту під нещасним випадком слід вважати раптову, випадкову, короткочасну подію, незалежну від волі Застрахованої особи (Страхувальника), що фактично відбулась і внаслідок якої настав розлад здоров'я (травматичне пошкодження; випадкове гостре отруєння отруйними рослинами, хімічними речовинами (промисловими або побутовими), недоброякісними харчовими продуктами, ліками; ураження електричним струмом, відмороження, опіки; розриви (поранення) органів або їх вилучення внаслідок невірних медичних маніпуляцій) Застрахованої особи (Страхувальника) або її смерть.</a:t>
            </a:r>
            <a:endParaRPr lang="de-DE" sz="2000" i="1" dirty="0"/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pic>
        <p:nvPicPr>
          <p:cNvPr id="6" name="Рисунок 5" descr="Изображение выглядит как мультфильм, искусств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4A1AC485-9866-3C65-CFB1-C47C8F0D0C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995" y="2924944"/>
            <a:ext cx="2232248" cy="1368905"/>
          </a:xfrm>
          <a:prstGeom prst="rect">
            <a:avLst/>
          </a:prstGeom>
        </p:spPr>
      </p:pic>
      <p:pic>
        <p:nvPicPr>
          <p:cNvPr id="8" name="Рисунок 7" descr="Изображение выглядит как сустав, искусств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4424CF0F-B4CE-2729-1912-475B8C7BF8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9731" y="4769294"/>
            <a:ext cx="1412776" cy="1412776"/>
          </a:xfrm>
          <a:prstGeom prst="rect">
            <a:avLst/>
          </a:prstGeom>
        </p:spPr>
      </p:pic>
      <p:pic>
        <p:nvPicPr>
          <p:cNvPr id="10" name="Рисунок 9" descr="Изображение выглядит как рисунок, мультфильм, зарисовка, графическая встав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AB04AC8D-668F-E4ED-79D2-EE2A4498FB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620" y="809384"/>
            <a:ext cx="1603896" cy="157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000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909B9-6BF9-C7CA-3846-8C732A88B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4FA85B6B-3048-D327-3957-6343E360D32E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                           Страхові ризики/страхові випадки                  </a:t>
            </a:r>
            <a:r>
              <a:rPr lang="uk-UA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(код: 002)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136C07B-0FD4-A471-E65F-7075BE3ED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CB3707-7CA5-D153-7C88-61C2C5426C96}"/>
              </a:ext>
            </a:extLst>
          </p:cNvPr>
          <p:cNvSpPr txBox="1"/>
          <p:nvPr/>
        </p:nvSpPr>
        <p:spPr>
          <a:xfrm>
            <a:off x="136514" y="908720"/>
            <a:ext cx="6112630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600" b="1" i="1" dirty="0">
                <a:solidFill>
                  <a:srgbClr val="C00000"/>
                </a:solidFill>
              </a:rPr>
              <a:t>За страховим продуктом «Страхування іншої відповідальності (крім визначеної у класах 10, 11, 12) (Код: 002) страховими ризиками є:</a:t>
            </a:r>
          </a:p>
          <a:p>
            <a:r>
              <a:rPr lang="uk-UA" sz="1600" i="1" dirty="0"/>
              <a:t>- Шкода нанесена життю та/або здоров’ю, працездатності Потерпілих Третіх осіб внаслідок дій Страхувальника (Застрахованої особи) під час здійснення подорожі, а саме:</a:t>
            </a:r>
          </a:p>
          <a:p>
            <a:r>
              <a:rPr lang="uk-UA" sz="1600" i="1" dirty="0"/>
              <a:t>- Травма/тимчасова втрата працездатності Потерпілих Третіх осіб внаслідок дій Страхувальника (особи, відповідальність якої застрахована).</a:t>
            </a:r>
          </a:p>
          <a:p>
            <a:r>
              <a:rPr lang="uk-UA" sz="1600" i="1" dirty="0"/>
              <a:t>- Встановлення групи інвалідності Потерпілих Третіх осіб внаслідок дій Страхувальника (особи, відповідальність якої застрахована).</a:t>
            </a:r>
          </a:p>
          <a:p>
            <a:r>
              <a:rPr lang="uk-UA" sz="1600" i="1" dirty="0"/>
              <a:t>- Смерть Потерпілих Третіх осіб внаслідок дій Страхувальника (особи, відповідальність якої застрахована).</a:t>
            </a:r>
          </a:p>
          <a:p>
            <a:r>
              <a:rPr lang="uk-UA" sz="1600" i="1" dirty="0"/>
              <a:t>- Шкода нанесена майну (майновим правам, інтересам) Потерпілих Третіх осіб внаслідок дій Страхувальника (Застрахованої особи) під час здійснення подорожі, а саме:</a:t>
            </a:r>
          </a:p>
          <a:p>
            <a:r>
              <a:rPr lang="uk-UA" sz="1600" i="1" dirty="0"/>
              <a:t>- Знищення або пошкодження майна Третіх осіб, втрата ним споживчих чи експлуатаційних якостей тощо.</a:t>
            </a: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pic>
        <p:nvPicPr>
          <p:cNvPr id="6" name="Рисунок 5" descr="Изображение выглядит как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753E55AB-93A2-4A69-347A-9F93C76733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2" t="-1701" r="19676" b="1701"/>
          <a:stretch>
            <a:fillRect/>
          </a:stretch>
        </p:blipFill>
        <p:spPr>
          <a:xfrm>
            <a:off x="6537176" y="1340768"/>
            <a:ext cx="3040533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309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EC1CC-26CD-CDF2-EA77-DDF780A3A5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B8DCABB3-C946-3C20-68E5-54582DE83CA9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FAA7FB-3391-E7A6-EDAD-053597F5D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6061DB05-14E9-39BE-53D1-1B5991C173DD}"/>
              </a:ext>
            </a:extLst>
          </p:cNvPr>
          <p:cNvGraphicFramePr>
            <a:graphicFrameLocks noGrp="1"/>
          </p:cNvGraphicFramePr>
          <p:nvPr/>
        </p:nvGraphicFramePr>
        <p:xfrm>
          <a:off x="12823" y="620688"/>
          <a:ext cx="9908729" cy="5832649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4364113">
                  <a:extLst>
                    <a:ext uri="{9D8B030D-6E8A-4147-A177-3AD203B41FA5}">
                      <a16:colId xmlns:a16="http://schemas.microsoft.com/office/drawing/2014/main" val="2907830700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218586827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54942349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19525712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4241516743"/>
                    </a:ext>
                  </a:extLst>
                </a:gridCol>
                <a:gridCol w="903817">
                  <a:extLst>
                    <a:ext uri="{9D8B030D-6E8A-4147-A177-3AD203B41FA5}">
                      <a16:colId xmlns:a16="http://schemas.microsoft.com/office/drawing/2014/main" val="29666525"/>
                    </a:ext>
                  </a:extLst>
                </a:gridCol>
                <a:gridCol w="896382">
                  <a:extLst>
                    <a:ext uri="{9D8B030D-6E8A-4147-A177-3AD203B41FA5}">
                      <a16:colId xmlns:a16="http://schemas.microsoft.com/office/drawing/2014/main" val="3048846913"/>
                    </a:ext>
                  </a:extLst>
                </a:gridCol>
              </a:tblGrid>
              <a:tr h="258603">
                <a:tc gridSpan="7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600" b="1" dirty="0">
                          <a:effectLst/>
                        </a:rPr>
                        <a:t>ПРОГРАМИ СТРАХУВАННЯ ПОДОРОЖУЮЧИХ ЗАКОРДОН</a:t>
                      </a:r>
                      <a:endParaRPr lang="uk-UA" sz="16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151820"/>
                  </a:ext>
                </a:extLst>
              </a:tr>
              <a:tr h="194514">
                <a:tc rowSpan="5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Витрати, що відшкодовуються Страховиком</a:t>
                      </a:r>
                      <a:endParaRPr lang="uk-UA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gridSpan="6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>
                          <a:effectLst/>
                        </a:rPr>
                        <a:t>Назва програми страхування</a:t>
                      </a:r>
                      <a:endParaRPr lang="uk-UA" sz="1200">
                        <a:effectLst/>
                      </a:endParaRPr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914377"/>
                  </a:ext>
                </a:extLst>
              </a:tr>
              <a:tr h="386781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>
                          <a:effectLst/>
                        </a:rPr>
                        <a:t>А1</a:t>
                      </a:r>
                      <a:endParaRPr lang="uk-UA" sz="120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dirty="0">
                          <a:effectLst/>
                        </a:rPr>
                        <a:t>А1 + "</a:t>
                      </a:r>
                      <a:r>
                        <a:rPr lang="cs-CZ" sz="1200" b="1" dirty="0">
                          <a:effectLst/>
                        </a:rPr>
                        <a:t>COVID19"</a:t>
                      </a:r>
                      <a:endParaRPr lang="ru-UA" sz="1200" dirty="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В1</a:t>
                      </a:r>
                      <a:endParaRPr lang="uk-UA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В1 + "</a:t>
                      </a:r>
                      <a:r>
                        <a:rPr lang="cs-CZ" sz="1200" b="1" dirty="0">
                          <a:effectLst/>
                        </a:rPr>
                        <a:t>COVID 19"</a:t>
                      </a:r>
                      <a:endParaRPr lang="cs-CZ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dirty="0">
                          <a:effectLst/>
                        </a:rPr>
                        <a:t>С1</a:t>
                      </a:r>
                      <a:endParaRPr lang="ru-UA" sz="1200" dirty="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r>
                        <a:rPr lang="uk-UA" sz="1000" b="1" dirty="0">
                          <a:effectLst/>
                        </a:rPr>
                        <a:t>С1 + "</a:t>
                      </a:r>
                      <a:r>
                        <a:rPr lang="cs-CZ" sz="1000" b="1" dirty="0">
                          <a:effectLst/>
                        </a:rPr>
                        <a:t>COVID 19"</a:t>
                      </a:r>
                      <a:endParaRPr lang="ru-UA" dirty="0"/>
                    </a:p>
                  </a:txBody>
                  <a:tcPr marL="1068" marR="1068" marT="1068" marB="1068" anchor="ctr"/>
                </a:tc>
                <a:extLst>
                  <a:ext uri="{0D108BD9-81ED-4DB2-BD59-A6C34878D82A}">
                    <a16:rowId xmlns:a16="http://schemas.microsoft.com/office/drawing/2014/main" val="24641054"/>
                  </a:ext>
                </a:extLst>
              </a:tr>
              <a:tr h="20179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ru-RU" sz="1200" b="1" dirty="0">
                          <a:effectLst/>
                        </a:rPr>
                        <a:t>Страхова сума </a:t>
                      </a:r>
                      <a:r>
                        <a:rPr lang="ru-RU" sz="1200" b="1" dirty="0" err="1">
                          <a:effectLst/>
                        </a:rPr>
                        <a:t>обирається</a:t>
                      </a:r>
                      <a:r>
                        <a:rPr lang="ru-RU" sz="1200" b="1" dirty="0">
                          <a:effectLst/>
                        </a:rPr>
                        <a:t> </a:t>
                      </a:r>
                      <a:r>
                        <a:rPr lang="ru-RU" sz="1200" b="1" dirty="0" err="1">
                          <a:effectLst/>
                        </a:rPr>
                        <a:t>Страхувальником</a:t>
                      </a:r>
                      <a:r>
                        <a:rPr lang="ru-RU" sz="1200" b="1" dirty="0">
                          <a:effectLst/>
                        </a:rPr>
                        <a:t> та </a:t>
                      </a:r>
                      <a:r>
                        <a:rPr lang="ru-RU" sz="1200" b="1" dirty="0" err="1">
                          <a:effectLst/>
                        </a:rPr>
                        <a:t>може</a:t>
                      </a:r>
                      <a:r>
                        <a:rPr lang="ru-RU" sz="1200" b="1" dirty="0">
                          <a:effectLst/>
                        </a:rPr>
                        <a:t> </a:t>
                      </a:r>
                      <a:r>
                        <a:rPr lang="ru-RU" sz="1200" b="1" dirty="0" err="1">
                          <a:effectLst/>
                        </a:rPr>
                        <a:t>складати</a:t>
                      </a:r>
                      <a:r>
                        <a:rPr lang="ru-RU" sz="1200" b="1" dirty="0">
                          <a:effectLst/>
                        </a:rPr>
                        <a:t>:</a:t>
                      </a:r>
                      <a:endParaRPr lang="ru-RU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940997"/>
                  </a:ext>
                </a:extLst>
              </a:tr>
              <a:tr h="500304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200" b="1" dirty="0">
                          <a:effectLst/>
                        </a:rPr>
                        <a:t>10 000 EUR/USD; 30 000 EUR/USD; 50 000 EUR/USD; 60 000 EUR/USD</a:t>
                      </a:r>
                      <a:endParaRPr lang="cs-CZ" sz="1200" dirty="0">
                        <a:effectLst/>
                      </a:endParaRPr>
                    </a:p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200" dirty="0">
                          <a:effectLst/>
                        </a:rPr>
                        <a:t>(</a:t>
                      </a:r>
                      <a:r>
                        <a:rPr lang="uk-UA" sz="1200" dirty="0">
                          <a:effectLst/>
                        </a:rPr>
                        <a:t>по курсу НБУ на дату укладання Договору)</a:t>
                      </a:r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057555"/>
                  </a:ext>
                </a:extLst>
              </a:tr>
              <a:tr h="20179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ru-RU" sz="1200" b="1" dirty="0" err="1">
                          <a:effectLst/>
                        </a:rPr>
                        <a:t>Покриття</a:t>
                      </a:r>
                      <a:r>
                        <a:rPr lang="ru-RU" sz="1200" b="1" dirty="0">
                          <a:effectLst/>
                        </a:rPr>
                        <a:t> та </a:t>
                      </a:r>
                      <a:r>
                        <a:rPr lang="ru-RU" sz="1200" b="1" dirty="0" err="1">
                          <a:effectLst/>
                        </a:rPr>
                        <a:t>Ліміти</a:t>
                      </a:r>
                      <a:r>
                        <a:rPr lang="ru-RU" sz="1200" b="1" dirty="0">
                          <a:effectLst/>
                        </a:rPr>
                        <a:t> </a:t>
                      </a:r>
                      <a:r>
                        <a:rPr lang="ru-RU" sz="1200" b="1" dirty="0" err="1">
                          <a:effectLst/>
                        </a:rPr>
                        <a:t>відповідальності</a:t>
                      </a:r>
                      <a:r>
                        <a:rPr lang="ru-RU" sz="1200" b="1" dirty="0">
                          <a:effectLst/>
                        </a:rPr>
                        <a:t> за </a:t>
                      </a:r>
                      <a:r>
                        <a:rPr lang="ru-RU" sz="1200" b="1" dirty="0" err="1">
                          <a:effectLst/>
                        </a:rPr>
                        <a:t>програмами</a:t>
                      </a:r>
                      <a:r>
                        <a:rPr lang="ru-RU" sz="1200" b="1" dirty="0">
                          <a:effectLst/>
                        </a:rPr>
                        <a:t> </a:t>
                      </a:r>
                      <a:r>
                        <a:rPr lang="ru-RU" sz="1200" b="1" dirty="0" err="1">
                          <a:effectLst/>
                        </a:rPr>
                        <a:t>страхування</a:t>
                      </a:r>
                      <a:endParaRPr lang="ru-RU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7271333"/>
                  </a:ext>
                </a:extLst>
              </a:tr>
              <a:tr h="194514"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Медична допомога</a:t>
                      </a:r>
                      <a:endParaRPr lang="uk-UA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так</a:t>
                      </a:r>
                      <a:endParaRPr lang="uk-UA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>
                          <a:effectLst/>
                        </a:rPr>
                        <a:t>так</a:t>
                      </a:r>
                      <a:endParaRPr lang="ru-UA" sz="1200" dirty="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>
                          <a:effectLst/>
                        </a:rPr>
                        <a:t>так</a:t>
                      </a:r>
                      <a:endParaRPr lang="ru-UA" sz="120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>
                          <a:effectLst/>
                        </a:rPr>
                        <a:t>так</a:t>
                      </a:r>
                      <a:endParaRPr lang="ru-UA" sz="120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так</a:t>
                      </a:r>
                      <a:endParaRPr lang="uk-UA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r>
                        <a:rPr lang="uk-UA" sz="1000" b="1">
                          <a:effectLst/>
                        </a:rPr>
                        <a:t>так</a:t>
                      </a:r>
                      <a:endParaRPr lang="ru-UA"/>
                    </a:p>
                  </a:txBody>
                  <a:tcPr marL="1068" marR="1068" marT="1068" marB="1068" anchor="ctr"/>
                </a:tc>
                <a:extLst>
                  <a:ext uri="{0D108BD9-81ED-4DB2-BD59-A6C34878D82A}">
                    <a16:rowId xmlns:a16="http://schemas.microsoft.com/office/drawing/2014/main" val="1395688466"/>
                  </a:ext>
                </a:extLst>
              </a:tr>
              <a:tr h="473644"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>
                          <a:effectLst/>
                        </a:rPr>
                        <a:t>Медичні перевезення</a:t>
                      </a:r>
                      <a:endParaRPr lang="uk-UA" sz="120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200" b="1" dirty="0">
                          <a:effectLst/>
                        </a:rPr>
                        <a:t>1 000 </a:t>
                      </a:r>
                      <a:r>
                        <a:rPr lang="cs-CZ" sz="1200" dirty="0">
                          <a:effectLst/>
                        </a:rPr>
                        <a:t>EUR/USD</a:t>
                      </a:r>
                    </a:p>
                  </a:txBody>
                  <a:tcPr marL="1068" marR="1068" marT="1068" marB="10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>
                          <a:effectLst/>
                        </a:rPr>
                        <a:t>1 000 </a:t>
                      </a:r>
                      <a:r>
                        <a:rPr lang="cs-CZ" sz="1200">
                          <a:effectLst/>
                        </a:rPr>
                        <a:t>EUR/USD</a:t>
                      </a:r>
                      <a:endParaRPr lang="ru-UA" sz="1200" dirty="0"/>
                    </a:p>
                  </a:txBody>
                  <a:tcPr marL="1068" marR="1068" marT="1068" marB="10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>
                          <a:effectLst/>
                        </a:rPr>
                        <a:t>1 000 </a:t>
                      </a:r>
                      <a:r>
                        <a:rPr lang="cs-CZ" sz="1200">
                          <a:effectLst/>
                        </a:rPr>
                        <a:t>EUR/USD</a:t>
                      </a:r>
                      <a:endParaRPr lang="ru-UA" sz="1200"/>
                    </a:p>
                  </a:txBody>
                  <a:tcPr marL="1068" marR="1068" marT="1068" marB="106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>
                          <a:effectLst/>
                        </a:rPr>
                        <a:t>1 000 </a:t>
                      </a:r>
                      <a:r>
                        <a:rPr lang="cs-CZ" sz="1200">
                          <a:effectLst/>
                        </a:rPr>
                        <a:t>EUR/USD</a:t>
                      </a:r>
                      <a:endParaRPr lang="ru-UA" sz="1200"/>
                    </a:p>
                  </a:txBody>
                  <a:tcPr marL="1068" marR="1068" marT="1068" marB="1068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200" b="1" dirty="0">
                          <a:effectLst/>
                        </a:rPr>
                        <a:t>1 000 </a:t>
                      </a:r>
                      <a:r>
                        <a:rPr lang="cs-CZ" sz="1200" dirty="0">
                          <a:effectLst/>
                        </a:rPr>
                        <a:t>EUR/USD</a:t>
                      </a:r>
                    </a:p>
                  </a:txBody>
                  <a:tcPr marL="1068" marR="1068" marT="1068" marB="1068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000" b="1">
                          <a:effectLst/>
                        </a:rPr>
                        <a:t>1 000</a:t>
                      </a:r>
                      <a:endParaRPr lang="cs-CZ" sz="1000">
                        <a:effectLst/>
                      </a:endParaRPr>
                    </a:p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000">
                          <a:effectLst/>
                        </a:rPr>
                        <a:t>EUR/USD</a:t>
                      </a:r>
                      <a:endParaRPr lang="ru-UA"/>
                    </a:p>
                  </a:txBody>
                  <a:tcPr marL="1068" marR="1068" marT="1068" marB="1068"/>
                </a:tc>
                <a:extLst>
                  <a:ext uri="{0D108BD9-81ED-4DB2-BD59-A6C34878D82A}">
                    <a16:rowId xmlns:a16="http://schemas.microsoft.com/office/drawing/2014/main" val="1254176877"/>
                  </a:ext>
                </a:extLst>
              </a:tr>
              <a:tr h="500304"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>
                          <a:effectLst/>
                        </a:rPr>
                        <a:t>Невідкладна стомато-логічна допомога</a:t>
                      </a:r>
                      <a:endParaRPr lang="uk-UA" sz="120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200" b="1" dirty="0">
                          <a:effectLst/>
                        </a:rPr>
                        <a:t>150 </a:t>
                      </a:r>
                      <a:r>
                        <a:rPr lang="cs-CZ" sz="1200" dirty="0">
                          <a:effectLst/>
                        </a:rPr>
                        <a:t>EUR/USD</a:t>
                      </a: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>
                          <a:effectLst/>
                        </a:rPr>
                        <a:t>150 </a:t>
                      </a:r>
                      <a:r>
                        <a:rPr lang="cs-CZ" sz="1200" dirty="0">
                          <a:effectLst/>
                        </a:rPr>
                        <a:t>EUR/USD</a:t>
                      </a:r>
                      <a:endParaRPr lang="ru-UA" sz="1200" dirty="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>
                          <a:effectLst/>
                        </a:rPr>
                        <a:t>150 </a:t>
                      </a:r>
                      <a:r>
                        <a:rPr lang="cs-CZ" sz="1200">
                          <a:effectLst/>
                        </a:rPr>
                        <a:t>EUR/USD</a:t>
                      </a:r>
                      <a:endParaRPr lang="ru-UA" sz="1200" dirty="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>
                          <a:effectLst/>
                        </a:rPr>
                        <a:t>150 </a:t>
                      </a:r>
                      <a:r>
                        <a:rPr lang="cs-CZ" sz="1200" dirty="0">
                          <a:effectLst/>
                        </a:rPr>
                        <a:t>EUR/USD</a:t>
                      </a:r>
                      <a:endParaRPr lang="ru-UA" sz="1200" dirty="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200" b="1" dirty="0">
                          <a:effectLst/>
                        </a:rPr>
                        <a:t>150 </a:t>
                      </a:r>
                      <a:r>
                        <a:rPr lang="cs-CZ" sz="1200" dirty="0">
                          <a:effectLst/>
                        </a:rPr>
                        <a:t>EUR/USD</a:t>
                      </a: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000" b="1" dirty="0">
                          <a:effectLst/>
                        </a:rPr>
                        <a:t>150 </a:t>
                      </a:r>
                      <a:endParaRPr lang="cs-CZ" sz="1000" dirty="0">
                        <a:effectLst/>
                      </a:endParaRPr>
                    </a:p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000" dirty="0">
                          <a:effectLst/>
                        </a:rPr>
                        <a:t>EUR/USD</a:t>
                      </a:r>
                      <a:endParaRPr lang="ru-UA" dirty="0"/>
                    </a:p>
                  </a:txBody>
                  <a:tcPr marL="1068" marR="1068" marT="1068" marB="1068" anchor="ctr"/>
                </a:tc>
                <a:extLst>
                  <a:ext uri="{0D108BD9-81ED-4DB2-BD59-A6C34878D82A}">
                    <a16:rowId xmlns:a16="http://schemas.microsoft.com/office/drawing/2014/main" val="2445813993"/>
                  </a:ext>
                </a:extLst>
              </a:tr>
              <a:tr h="400802"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>
                          <a:effectLst/>
                        </a:rPr>
                        <a:t>Медична репатріація /посмертна репатріація</a:t>
                      </a:r>
                      <a:endParaRPr lang="uk-UA" sz="120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ні</a:t>
                      </a:r>
                      <a:endParaRPr lang="uk-UA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dirty="0">
                          <a:effectLst/>
                        </a:rPr>
                        <a:t>1 000 </a:t>
                      </a:r>
                      <a:r>
                        <a:rPr lang="cs-CZ" sz="1200" dirty="0">
                          <a:effectLst/>
                        </a:rPr>
                        <a:t>EUR/USD</a:t>
                      </a:r>
                      <a:endParaRPr lang="ru-UA" sz="1200" dirty="0"/>
                    </a:p>
                  </a:txBody>
                  <a:tcPr marL="1068" marR="1068" marT="1068" marB="1068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cs-CZ" sz="1200" b="1">
                          <a:effectLst/>
                        </a:rPr>
                        <a:t>10 000 EUR/USD</a:t>
                      </a:r>
                      <a:endParaRPr lang="ru-UA" sz="1200"/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221202"/>
                  </a:ext>
                </a:extLst>
              </a:tr>
              <a:tr h="1540389"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ru-RU" sz="1200" b="1" dirty="0" err="1">
                          <a:effectLst/>
                        </a:rPr>
                        <a:t>Витрати</a:t>
                      </a:r>
                      <a:r>
                        <a:rPr lang="ru-RU" sz="1200" b="1" dirty="0">
                          <a:effectLst/>
                        </a:rPr>
                        <a:t> на </a:t>
                      </a:r>
                      <a:r>
                        <a:rPr lang="ru-RU" sz="1200" b="1" dirty="0" err="1">
                          <a:effectLst/>
                        </a:rPr>
                        <a:t>візит</a:t>
                      </a:r>
                      <a:r>
                        <a:rPr lang="ru-RU" sz="1200" b="1" dirty="0">
                          <a:effectLst/>
                        </a:rPr>
                        <a:t> </a:t>
                      </a:r>
                      <a:r>
                        <a:rPr lang="ru-RU" sz="1200" b="1" dirty="0" err="1">
                          <a:effectLst/>
                        </a:rPr>
                        <a:t>близького</a:t>
                      </a:r>
                      <a:r>
                        <a:rPr lang="ru-RU" sz="1200" b="1" dirty="0">
                          <a:effectLst/>
                        </a:rPr>
                        <a:t> родича (у </a:t>
                      </a:r>
                      <a:r>
                        <a:rPr lang="ru-RU" sz="1200" b="1" dirty="0" err="1">
                          <a:effectLst/>
                        </a:rPr>
                        <a:t>випадку</a:t>
                      </a:r>
                      <a:r>
                        <a:rPr lang="ru-RU" sz="1200" b="1" dirty="0">
                          <a:effectLst/>
                        </a:rPr>
                        <a:t> </a:t>
                      </a:r>
                      <a:r>
                        <a:rPr lang="ru-RU" sz="1200" b="1" dirty="0" err="1">
                          <a:effectLst/>
                        </a:rPr>
                        <a:t>перебування</a:t>
                      </a:r>
                      <a:r>
                        <a:rPr lang="ru-RU" sz="1200" b="1" dirty="0">
                          <a:effectLst/>
                        </a:rPr>
                        <a:t> </a:t>
                      </a:r>
                      <a:r>
                        <a:rPr lang="ru-RU" sz="1200" b="1" dirty="0" err="1">
                          <a:effectLst/>
                        </a:rPr>
                        <a:t>Застрахованої</a:t>
                      </a:r>
                      <a:r>
                        <a:rPr lang="ru-RU" sz="1200" b="1" dirty="0">
                          <a:effectLst/>
                        </a:rPr>
                        <a:t> особи в </a:t>
                      </a:r>
                      <a:r>
                        <a:rPr lang="ru-RU" sz="1200" b="1" dirty="0" err="1">
                          <a:effectLst/>
                        </a:rPr>
                        <a:t>умовах</a:t>
                      </a:r>
                      <a:r>
                        <a:rPr lang="ru-RU" sz="1200" b="1" dirty="0">
                          <a:effectLst/>
                        </a:rPr>
                        <a:t> </a:t>
                      </a:r>
                      <a:r>
                        <a:rPr lang="ru-RU" sz="1200" b="1" dirty="0" err="1">
                          <a:effectLst/>
                        </a:rPr>
                        <a:t>стаціонару</a:t>
                      </a:r>
                      <a:r>
                        <a:rPr lang="ru-RU" sz="1200" b="1" dirty="0">
                          <a:effectLst/>
                        </a:rPr>
                        <a:t> </a:t>
                      </a:r>
                      <a:r>
                        <a:rPr lang="ru-RU" sz="1200" b="1" dirty="0" err="1">
                          <a:effectLst/>
                        </a:rPr>
                        <a:t>понад</a:t>
                      </a:r>
                      <a:r>
                        <a:rPr lang="ru-RU" sz="1200" b="1" dirty="0">
                          <a:effectLst/>
                        </a:rPr>
                        <a:t> 10 </a:t>
                      </a:r>
                      <a:r>
                        <a:rPr lang="ru-RU" sz="1200" b="1" dirty="0" err="1">
                          <a:effectLst/>
                        </a:rPr>
                        <a:t>діб</a:t>
                      </a:r>
                      <a:r>
                        <a:rPr lang="ru-RU" sz="1200" b="1" dirty="0">
                          <a:effectLst/>
                        </a:rPr>
                        <a:t>)</a:t>
                      </a:r>
                      <a:endParaRPr lang="ru-RU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ні</a:t>
                      </a:r>
                      <a:endParaRPr lang="uk-UA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dirty="0">
                          <a:effectLst/>
                        </a:rPr>
                        <a:t>ні</a:t>
                      </a:r>
                      <a:endParaRPr lang="ru-UA" sz="1200" dirty="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dirty="0">
                          <a:effectLst/>
                        </a:rPr>
                        <a:t>ні</a:t>
                      </a:r>
                      <a:endParaRPr lang="ru-UA" sz="1200" dirty="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ні</a:t>
                      </a:r>
                      <a:endParaRPr lang="uk-UA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</a:rPr>
                        <a:t>Проїзд однієї особи в економічному класі. Загалом до 400 EUR/USD; Проживання в готелі терміном до 5 (п’яти) діб з оплатою не більше 50 EUR/USD за одну добу проживання</a:t>
                      </a:r>
                      <a:endParaRPr lang="ru-UA" sz="1200"/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249438"/>
                  </a:ext>
                </a:extLst>
              </a:tr>
              <a:tr h="534111"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ru-RU" sz="1200" b="1">
                          <a:effectLst/>
                        </a:rPr>
                        <a:t>Дострокове повернення у випадку смерті найближчих родичів Застрахованої особи</a:t>
                      </a:r>
                      <a:endParaRPr lang="ru-RU" sz="120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>
                          <a:effectLst/>
                        </a:rPr>
                        <a:t>ні</a:t>
                      </a:r>
                      <a:endParaRPr lang="uk-UA" sz="120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>
                          <a:effectLst/>
                        </a:rPr>
                        <a:t>ні</a:t>
                      </a:r>
                      <a:endParaRPr lang="ru-UA" sz="120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dirty="0">
                          <a:effectLst/>
                        </a:rPr>
                        <a:t>ні</a:t>
                      </a:r>
                      <a:endParaRPr lang="ru-UA" sz="1200" dirty="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ні</a:t>
                      </a:r>
                      <a:endParaRPr lang="uk-UA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dirty="0" err="1">
                          <a:effectLst/>
                        </a:rPr>
                        <a:t>Проїзд</a:t>
                      </a:r>
                      <a:r>
                        <a:rPr lang="ru-RU" sz="1200" b="1" dirty="0">
                          <a:effectLst/>
                        </a:rPr>
                        <a:t> в </a:t>
                      </a:r>
                      <a:r>
                        <a:rPr lang="ru-RU" sz="1200" b="1" dirty="0" err="1">
                          <a:effectLst/>
                        </a:rPr>
                        <a:t>економічному</a:t>
                      </a:r>
                      <a:r>
                        <a:rPr lang="ru-RU" sz="1200" b="1" dirty="0">
                          <a:effectLst/>
                        </a:rPr>
                        <a:t> </a:t>
                      </a:r>
                      <a:r>
                        <a:rPr lang="ru-RU" sz="1200" b="1" dirty="0" err="1">
                          <a:effectLst/>
                        </a:rPr>
                        <a:t>класі</a:t>
                      </a:r>
                      <a:r>
                        <a:rPr lang="ru-RU" sz="1200" b="1" dirty="0">
                          <a:effectLst/>
                        </a:rPr>
                        <a:t> 400 EUR/USD</a:t>
                      </a:r>
                      <a:endParaRPr lang="ru-UA" sz="1200" dirty="0"/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136535"/>
                  </a:ext>
                </a:extLst>
              </a:tr>
              <a:tr h="445093"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ru-RU" sz="1200" b="1">
                          <a:effectLst/>
                        </a:rPr>
                        <a:t>Дострокове повернення дітей Застрахованої особи віком до 16 років</a:t>
                      </a:r>
                      <a:endParaRPr lang="ru-RU" sz="120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>
                          <a:effectLst/>
                        </a:rPr>
                        <a:t>ні</a:t>
                      </a:r>
                      <a:endParaRPr lang="uk-UA" sz="120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>
                          <a:effectLst/>
                        </a:rPr>
                        <a:t>ні</a:t>
                      </a:r>
                      <a:endParaRPr lang="ru-UA" sz="120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>
                          <a:effectLst/>
                        </a:rPr>
                        <a:t>ні</a:t>
                      </a:r>
                      <a:endParaRPr lang="ru-UA" sz="120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ні</a:t>
                      </a:r>
                      <a:endParaRPr lang="uk-UA" sz="12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dirty="0" err="1">
                          <a:effectLst/>
                        </a:rPr>
                        <a:t>Проїзд</a:t>
                      </a:r>
                      <a:r>
                        <a:rPr lang="ru-RU" sz="1200" b="1" dirty="0">
                          <a:effectLst/>
                        </a:rPr>
                        <a:t> в </a:t>
                      </a:r>
                      <a:r>
                        <a:rPr lang="ru-RU" sz="1200" b="1" dirty="0" err="1">
                          <a:effectLst/>
                        </a:rPr>
                        <a:t>економічному</a:t>
                      </a:r>
                      <a:r>
                        <a:rPr lang="ru-RU" sz="1200" b="1" dirty="0">
                          <a:effectLst/>
                        </a:rPr>
                        <a:t> </a:t>
                      </a:r>
                      <a:r>
                        <a:rPr lang="ru-RU" sz="1200" b="1" dirty="0" err="1">
                          <a:effectLst/>
                        </a:rPr>
                        <a:t>класі</a:t>
                      </a:r>
                      <a:r>
                        <a:rPr lang="ru-RU" sz="1200" b="1" dirty="0">
                          <a:effectLst/>
                        </a:rPr>
                        <a:t> 400 EUR/USD</a:t>
                      </a:r>
                      <a:endParaRPr lang="ru-UA" sz="1200" dirty="0"/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962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242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7F0B67FF-A6E1-460C-8211-7CA661160CFC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3A1648-5CFB-4850-BDFA-02DA3F4D6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4BBD2F9-4691-698D-4409-D41F7F49B5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65733"/>
              </p:ext>
            </p:extLst>
          </p:nvPr>
        </p:nvGraphicFramePr>
        <p:xfrm>
          <a:off x="9465" y="764705"/>
          <a:ext cx="9908729" cy="5544077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868010">
                  <a:extLst>
                    <a:ext uri="{9D8B030D-6E8A-4147-A177-3AD203B41FA5}">
                      <a16:colId xmlns:a16="http://schemas.microsoft.com/office/drawing/2014/main" val="2907830700"/>
                    </a:ext>
                  </a:extLst>
                </a:gridCol>
                <a:gridCol w="3496103">
                  <a:extLst>
                    <a:ext uri="{9D8B030D-6E8A-4147-A177-3AD203B41FA5}">
                      <a16:colId xmlns:a16="http://schemas.microsoft.com/office/drawing/2014/main" val="3585605859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218586827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54942349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195257127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4241516743"/>
                    </a:ext>
                  </a:extLst>
                </a:gridCol>
                <a:gridCol w="903817">
                  <a:extLst>
                    <a:ext uri="{9D8B030D-6E8A-4147-A177-3AD203B41FA5}">
                      <a16:colId xmlns:a16="http://schemas.microsoft.com/office/drawing/2014/main" val="29666525"/>
                    </a:ext>
                  </a:extLst>
                </a:gridCol>
                <a:gridCol w="896382">
                  <a:extLst>
                    <a:ext uri="{9D8B030D-6E8A-4147-A177-3AD203B41FA5}">
                      <a16:colId xmlns:a16="http://schemas.microsoft.com/office/drawing/2014/main" val="3048846913"/>
                    </a:ext>
                  </a:extLst>
                </a:gridCol>
              </a:tblGrid>
              <a:tr h="242483">
                <a:tc gridSpan="8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600" b="1" dirty="0">
                          <a:effectLst/>
                        </a:rPr>
                        <a:t>ПРОГРАМИ СТРАХУВАННЯ ПОДОРОЖУЮЧИХ ЗАКОРДОН</a:t>
                      </a:r>
                      <a:endParaRPr lang="uk-UA" sz="16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151820"/>
                  </a:ext>
                </a:extLst>
              </a:tr>
              <a:tr h="212436">
                <a:tc rowSpan="5" gridSpan="2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 dirty="0">
                          <a:effectLst/>
                        </a:rPr>
                        <a:t>Витрати, що відшкодовуються Страховиком</a:t>
                      </a:r>
                      <a:endParaRPr lang="uk-UA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rowSpan="5"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 dirty="0">
                          <a:effectLst/>
                        </a:rPr>
                        <a:t>Назва програми страхування</a:t>
                      </a:r>
                      <a:endParaRPr lang="uk-UA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914377"/>
                  </a:ext>
                </a:extLst>
              </a:tr>
              <a:tr h="422766">
                <a:tc gridSpan="2"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>
                          <a:effectLst/>
                        </a:rPr>
                        <a:t>А1</a:t>
                      </a:r>
                      <a:endParaRPr lang="uk-UA" sz="140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>
                          <a:effectLst/>
                        </a:rPr>
                        <a:t>А1 + "</a:t>
                      </a:r>
                      <a:r>
                        <a:rPr lang="cs-CZ" sz="1400" b="1" dirty="0">
                          <a:effectLst/>
                        </a:rPr>
                        <a:t>COVID19"</a:t>
                      </a:r>
                      <a:endParaRPr lang="ru-UA" sz="1400" dirty="0"/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 dirty="0">
                          <a:effectLst/>
                        </a:rPr>
                        <a:t>В1</a:t>
                      </a:r>
                      <a:endParaRPr lang="uk-UA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 dirty="0">
                          <a:effectLst/>
                        </a:rPr>
                        <a:t>В1 + "</a:t>
                      </a:r>
                      <a:r>
                        <a:rPr lang="cs-CZ" sz="1400" b="1" dirty="0">
                          <a:effectLst/>
                        </a:rPr>
                        <a:t>COVID 19"</a:t>
                      </a:r>
                      <a:endParaRPr lang="cs-CZ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>
                          <a:effectLst/>
                        </a:rPr>
                        <a:t>С1</a:t>
                      </a:r>
                      <a:endParaRPr lang="ru-UA" sz="1400" dirty="0"/>
                    </a:p>
                  </a:txBody>
                  <a:tcPr marL="1068" marR="1068" marT="1068" marB="1068" anchor="ctr">
                    <a:lnR>
                      <a:noFill/>
                    </a:lnR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dirty="0">
                          <a:effectLst/>
                        </a:rPr>
                        <a:t>С1 + "</a:t>
                      </a:r>
                      <a:r>
                        <a:rPr lang="cs-CZ" sz="1400" b="1" dirty="0">
                          <a:effectLst/>
                        </a:rPr>
                        <a:t>COVID 19"</a:t>
                      </a:r>
                      <a:endParaRPr lang="ru-UA" sz="1400" dirty="0"/>
                    </a:p>
                  </a:txBody>
                  <a:tcPr marL="1068" marR="1068" marT="1068" marB="1068" anchor="ctr">
                    <a:lnL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41054"/>
                  </a:ext>
                </a:extLst>
              </a:tr>
              <a:tr h="212436">
                <a:tc gridSpan="2"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ru-RU" sz="1400" b="1" dirty="0">
                          <a:effectLst/>
                        </a:rPr>
                        <a:t>Страхова сума </a:t>
                      </a:r>
                      <a:r>
                        <a:rPr lang="ru-RU" sz="1400" b="1" dirty="0" err="1">
                          <a:effectLst/>
                        </a:rPr>
                        <a:t>обирається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Страхувальником</a:t>
                      </a:r>
                      <a:r>
                        <a:rPr lang="ru-RU" sz="1400" b="1" dirty="0">
                          <a:effectLst/>
                        </a:rPr>
                        <a:t> та </a:t>
                      </a:r>
                      <a:r>
                        <a:rPr lang="ru-RU" sz="1400" b="1" dirty="0" err="1">
                          <a:effectLst/>
                        </a:rPr>
                        <a:t>може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складати</a:t>
                      </a:r>
                      <a:r>
                        <a:rPr lang="ru-RU" sz="1400" b="1" dirty="0">
                          <a:effectLst/>
                        </a:rPr>
                        <a:t>:</a:t>
                      </a:r>
                      <a:endParaRPr lang="ru-RU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940997"/>
                  </a:ext>
                </a:extLst>
              </a:tr>
              <a:tr h="497884">
                <a:tc gridSpan="2"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400" b="1" dirty="0">
                          <a:effectLst/>
                        </a:rPr>
                        <a:t>10 000 EUR/USD; 30 000 EUR/USD; 50 000 EUR/USD; 60 000 EUR/USD</a:t>
                      </a:r>
                      <a:endParaRPr lang="cs-CZ" sz="1400" dirty="0">
                        <a:effectLst/>
                      </a:endParaRPr>
                    </a:p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400" dirty="0">
                          <a:effectLst/>
                        </a:rPr>
                        <a:t>(</a:t>
                      </a:r>
                      <a:r>
                        <a:rPr lang="uk-UA" sz="1400" dirty="0">
                          <a:effectLst/>
                        </a:rPr>
                        <a:t>по курсу НБУ на дату укладання Договору)</a:t>
                      </a:r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057555"/>
                  </a:ext>
                </a:extLst>
              </a:tr>
              <a:tr h="212436">
                <a:tc gridSpan="2"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ru-RU" sz="1400" b="1" dirty="0" err="1">
                          <a:effectLst/>
                        </a:rPr>
                        <a:t>Покриття</a:t>
                      </a:r>
                      <a:r>
                        <a:rPr lang="ru-RU" sz="1400" b="1" dirty="0">
                          <a:effectLst/>
                        </a:rPr>
                        <a:t> та </a:t>
                      </a:r>
                      <a:r>
                        <a:rPr lang="ru-RU" sz="1400" b="1" dirty="0" err="1">
                          <a:effectLst/>
                        </a:rPr>
                        <a:t>Ліміти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відповідальності</a:t>
                      </a:r>
                      <a:r>
                        <a:rPr lang="ru-RU" sz="1400" b="1" dirty="0">
                          <a:effectLst/>
                        </a:rPr>
                        <a:t> за </a:t>
                      </a:r>
                      <a:r>
                        <a:rPr lang="ru-RU" sz="1400" b="1" dirty="0" err="1">
                          <a:effectLst/>
                        </a:rPr>
                        <a:t>програмами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страхування</a:t>
                      </a:r>
                      <a:endParaRPr lang="ru-RU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7271333"/>
                  </a:ext>
                </a:extLst>
              </a:tr>
              <a:tr h="510893">
                <a:tc rowSpan="4">
                  <a:txBody>
                    <a:bodyPr/>
                    <a:lstStyle/>
                    <a:p>
                      <a:pPr marL="73152" marR="73152"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 dirty="0">
                          <a:effectLst/>
                        </a:rPr>
                        <a:t>Покриття</a:t>
                      </a:r>
                      <a:endParaRPr lang="uk-UA" sz="1400" dirty="0">
                        <a:effectLst/>
                      </a:endParaRPr>
                    </a:p>
                    <a:p>
                      <a:pPr marL="73152" marR="73152"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400" b="1" dirty="0">
                          <a:effectLst/>
                        </a:rPr>
                        <a:t>C</a:t>
                      </a:r>
                      <a:endParaRPr lang="cs-CZ" sz="1400" dirty="0">
                        <a:effectLst/>
                      </a:endParaRPr>
                    </a:p>
                    <a:p>
                      <a:pPr marL="73152" marR="73152"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400" b="1" dirty="0">
                          <a:effectLst/>
                        </a:rPr>
                        <a:t>OVID19</a:t>
                      </a:r>
                      <a:endParaRPr lang="cs-CZ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ru-RU" sz="1400" b="1" dirty="0" err="1">
                          <a:effectLst/>
                        </a:rPr>
                        <a:t>Діагностика</a:t>
                      </a:r>
                      <a:r>
                        <a:rPr lang="ru-RU" sz="1400" b="1" dirty="0">
                          <a:effectLst/>
                        </a:rPr>
                        <a:t> за </a:t>
                      </a:r>
                      <a:r>
                        <a:rPr lang="ru-RU" sz="1400" b="1" dirty="0" err="1">
                          <a:effectLst/>
                        </a:rPr>
                        <a:t>призначенням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лікаря</a:t>
                      </a:r>
                      <a:r>
                        <a:rPr lang="ru-RU" sz="1400" b="1" dirty="0">
                          <a:effectLst/>
                        </a:rPr>
                        <a:t>, у </a:t>
                      </a:r>
                      <a:r>
                        <a:rPr lang="ru-RU" sz="1400" b="1" dirty="0" err="1">
                          <a:effectLst/>
                        </a:rPr>
                        <a:t>разі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виявлення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симптомів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інфікування</a:t>
                      </a:r>
                      <a:r>
                        <a:rPr lang="ru-RU" sz="1400" b="1" dirty="0">
                          <a:effectLst/>
                        </a:rPr>
                        <a:t> COVID-19</a:t>
                      </a:r>
                      <a:endParaRPr lang="ru-RU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 dirty="0">
                          <a:effectLst/>
                        </a:rPr>
                        <a:t>ні</a:t>
                      </a:r>
                      <a:endParaRPr lang="uk-UA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 dirty="0">
                          <a:effectLst/>
                        </a:rPr>
                        <a:t>Ліміт відповідальності</a:t>
                      </a:r>
                      <a:endParaRPr lang="uk-UA" sz="1400" dirty="0">
                        <a:effectLst/>
                      </a:endParaRPr>
                    </a:p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 dirty="0">
                          <a:effectLst/>
                        </a:rPr>
                        <a:t>1 000,00 </a:t>
                      </a:r>
                      <a:endParaRPr lang="uk-UA" sz="1400" dirty="0">
                        <a:effectLst/>
                      </a:endParaRPr>
                    </a:p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400" dirty="0">
                          <a:effectLst/>
                        </a:rPr>
                        <a:t>EUR/USD</a:t>
                      </a:r>
                      <a:r>
                        <a:rPr lang="cs-CZ" sz="1400" b="1" dirty="0">
                          <a:effectLst/>
                        </a:rPr>
                        <a:t> </a:t>
                      </a:r>
                      <a:endParaRPr lang="ru-UA" sz="1400" dirty="0"/>
                    </a:p>
                  </a:txBody>
                  <a:tcPr marL="1068" marR="1068" marT="1068" marB="1068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uk-UA" sz="1400" b="1" dirty="0">
                          <a:effectLst/>
                        </a:rPr>
                        <a:t>ні</a:t>
                      </a:r>
                      <a:endParaRPr lang="ru-UA" sz="1400" dirty="0"/>
                    </a:p>
                  </a:txBody>
                  <a:tcPr marL="1068" marR="1068" marT="1068" marB="1068" anchor="ctr"/>
                </a:tc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 dirty="0">
                          <a:effectLst/>
                        </a:rPr>
                        <a:t>Ліміт відповідальності</a:t>
                      </a:r>
                      <a:endParaRPr lang="uk-UA" sz="1400" dirty="0">
                        <a:effectLst/>
                      </a:endParaRPr>
                    </a:p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 dirty="0">
                          <a:effectLst/>
                        </a:rPr>
                        <a:t>3 000,00 </a:t>
                      </a:r>
                      <a:endParaRPr lang="uk-UA" sz="1400" dirty="0">
                        <a:effectLst/>
                      </a:endParaRPr>
                    </a:p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cs-CZ" sz="1400" dirty="0">
                          <a:effectLst/>
                        </a:rPr>
                        <a:t>EUR/USD</a:t>
                      </a:r>
                      <a:r>
                        <a:rPr lang="cs-CZ" sz="1400" b="1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uk-UA" sz="1400" b="1" dirty="0">
                          <a:effectLst/>
                        </a:rPr>
                        <a:t>ні</a:t>
                      </a:r>
                      <a:endParaRPr lang="ru-UA" sz="1400" dirty="0"/>
                    </a:p>
                  </a:txBody>
                  <a:tcPr marL="1068" marR="1068" marT="1068" marB="1068" anchor="ctr"/>
                </a:tc>
                <a:tc rowSpan="4"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 dirty="0">
                          <a:effectLst/>
                        </a:rPr>
                        <a:t>Ліміт відповідальності</a:t>
                      </a:r>
                      <a:endParaRPr lang="uk-UA" sz="1400" dirty="0">
                        <a:effectLst/>
                      </a:endParaRPr>
                    </a:p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b="1" dirty="0">
                          <a:effectLst/>
                        </a:rPr>
                        <a:t>5 000,00</a:t>
                      </a:r>
                      <a:endParaRPr lang="uk-UA" sz="1400" dirty="0">
                        <a:effectLst/>
                      </a:endParaRPr>
                    </a:p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r>
                        <a:rPr lang="cs-CZ" sz="1400" dirty="0">
                          <a:effectLst/>
                        </a:rPr>
                        <a:t>EUR/USD</a:t>
                      </a:r>
                      <a:r>
                        <a:rPr lang="cs-CZ" sz="1400" b="1" dirty="0">
                          <a:effectLst/>
                        </a:rPr>
                        <a:t> </a:t>
                      </a:r>
                      <a:endParaRPr lang="cs-CZ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extLst>
                  <a:ext uri="{0D108BD9-81ED-4DB2-BD59-A6C34878D82A}">
                    <a16:rowId xmlns:a16="http://schemas.microsoft.com/office/drawing/2014/main" val="972176010"/>
                  </a:ext>
                </a:extLst>
              </a:tr>
              <a:tr h="1264088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ru-RU" sz="1400" b="1" dirty="0" err="1">
                          <a:effectLst/>
                        </a:rPr>
                        <a:t>Виклик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швидкої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допомоги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або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дипломованого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лікаря</a:t>
                      </a:r>
                      <a:r>
                        <a:rPr lang="ru-RU" sz="1400" b="1" dirty="0">
                          <a:effectLst/>
                        </a:rPr>
                        <a:t> для </a:t>
                      </a:r>
                      <a:r>
                        <a:rPr lang="ru-RU" sz="1400" b="1" dirty="0" err="1">
                          <a:effectLst/>
                        </a:rPr>
                        <a:t>надання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екстреної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допомоги</a:t>
                      </a:r>
                      <a:r>
                        <a:rPr lang="ru-RU" sz="1400" b="1" dirty="0">
                          <a:effectLst/>
                        </a:rPr>
                        <a:t> за </a:t>
                      </a:r>
                      <a:r>
                        <a:rPr lang="ru-RU" sz="1400" b="1" dirty="0" err="1">
                          <a:effectLst/>
                        </a:rPr>
                        <a:t>медичними</a:t>
                      </a:r>
                      <a:r>
                        <a:rPr lang="ru-RU" sz="1400" b="1" dirty="0">
                          <a:effectLst/>
                        </a:rPr>
                        <a:t> показами в </a:t>
                      </a:r>
                      <a:r>
                        <a:rPr lang="ru-RU" sz="1400" b="1" dirty="0" err="1">
                          <a:effectLst/>
                        </a:rPr>
                        <a:t>разі</a:t>
                      </a:r>
                      <a:r>
                        <a:rPr lang="ru-RU" sz="1400" b="1" dirty="0">
                          <a:effectLst/>
                        </a:rPr>
                        <a:t> лабораторно </a:t>
                      </a:r>
                      <a:r>
                        <a:rPr lang="ru-RU" sz="1400" b="1" dirty="0" err="1">
                          <a:effectLst/>
                        </a:rPr>
                        <a:t>підтвердженого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настання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захворювання</a:t>
                      </a:r>
                      <a:r>
                        <a:rPr lang="ru-RU" sz="1400" b="1" dirty="0">
                          <a:effectLst/>
                        </a:rPr>
                        <a:t> на COVID-19</a:t>
                      </a:r>
                      <a:endParaRPr lang="ru-RU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323098"/>
                  </a:ext>
                </a:extLst>
              </a:tr>
              <a:tr h="1053758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ru-RU" sz="1400" b="1" dirty="0">
                          <a:effectLst/>
                        </a:rPr>
                        <a:t>При </a:t>
                      </a:r>
                      <a:r>
                        <a:rPr lang="ru-RU" sz="1400" b="1" dirty="0" err="1">
                          <a:effectLst/>
                        </a:rPr>
                        <a:t>наявності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медичних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показань</a:t>
                      </a:r>
                      <a:r>
                        <a:rPr lang="ru-RU" sz="1400" b="1" dirty="0">
                          <a:effectLst/>
                        </a:rPr>
                        <a:t>, </a:t>
                      </a:r>
                      <a:r>
                        <a:rPr lang="ru-RU" sz="1400" b="1" dirty="0" err="1">
                          <a:effectLst/>
                        </a:rPr>
                        <a:t>транспортування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Застрахованої</a:t>
                      </a:r>
                      <a:r>
                        <a:rPr lang="ru-RU" sz="1400" b="1" dirty="0">
                          <a:effectLst/>
                        </a:rPr>
                        <a:t> особи в </a:t>
                      </a:r>
                      <a:r>
                        <a:rPr lang="ru-RU" sz="1400" b="1" dirty="0" err="1">
                          <a:effectLst/>
                        </a:rPr>
                        <a:t>медичний</a:t>
                      </a:r>
                      <a:r>
                        <a:rPr lang="ru-RU" sz="1400" b="1" dirty="0">
                          <a:effectLst/>
                        </a:rPr>
                        <a:t> заклад в </a:t>
                      </a:r>
                      <a:r>
                        <a:rPr lang="ru-RU" sz="1400" b="1" dirty="0" err="1">
                          <a:effectLst/>
                        </a:rPr>
                        <a:t>разі</a:t>
                      </a:r>
                      <a:r>
                        <a:rPr lang="ru-RU" sz="1400" b="1" dirty="0">
                          <a:effectLst/>
                        </a:rPr>
                        <a:t> лабораторно </a:t>
                      </a:r>
                      <a:r>
                        <a:rPr lang="ru-RU" sz="1400" b="1" dirty="0" err="1">
                          <a:effectLst/>
                        </a:rPr>
                        <a:t>підтвердженого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настання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захворювання</a:t>
                      </a:r>
                      <a:r>
                        <a:rPr lang="ru-RU" sz="1400" b="1" dirty="0">
                          <a:effectLst/>
                        </a:rPr>
                        <a:t> на COVID-19</a:t>
                      </a:r>
                      <a:endParaRPr lang="ru-RU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50283"/>
                  </a:ext>
                </a:extLst>
              </a:tr>
              <a:tr h="843427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576"/>
                        </a:spcAft>
                        <a:buNone/>
                      </a:pPr>
                      <a:r>
                        <a:rPr lang="ru-RU" sz="1400" b="1" dirty="0" err="1">
                          <a:effectLst/>
                        </a:rPr>
                        <a:t>Лікування</a:t>
                      </a:r>
                      <a:r>
                        <a:rPr lang="ru-RU" sz="1400" b="1" dirty="0">
                          <a:effectLst/>
                        </a:rPr>
                        <a:t> в </a:t>
                      </a:r>
                      <a:r>
                        <a:rPr lang="ru-RU" sz="1400" b="1" dirty="0" err="1">
                          <a:effectLst/>
                        </a:rPr>
                        <a:t>умовах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невідкладного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стаціонару</a:t>
                      </a:r>
                      <a:r>
                        <a:rPr lang="ru-RU" sz="1400" b="1" dirty="0">
                          <a:effectLst/>
                        </a:rPr>
                        <a:t>, в </a:t>
                      </a:r>
                      <a:r>
                        <a:rPr lang="ru-RU" sz="1400" b="1" dirty="0" err="1">
                          <a:effectLst/>
                        </a:rPr>
                        <a:t>разі</a:t>
                      </a:r>
                      <a:r>
                        <a:rPr lang="ru-RU" sz="1400" b="1" dirty="0">
                          <a:effectLst/>
                        </a:rPr>
                        <a:t> лабораторно </a:t>
                      </a:r>
                      <a:r>
                        <a:rPr lang="ru-RU" sz="1400" b="1" dirty="0" err="1">
                          <a:effectLst/>
                        </a:rPr>
                        <a:t>підтвердженого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настання</a:t>
                      </a:r>
                      <a:r>
                        <a:rPr lang="ru-RU" sz="1400" b="1" dirty="0">
                          <a:effectLst/>
                        </a:rPr>
                        <a:t> </a:t>
                      </a:r>
                      <a:r>
                        <a:rPr lang="ru-RU" sz="1400" b="1" dirty="0" err="1">
                          <a:effectLst/>
                        </a:rPr>
                        <a:t>захворювання</a:t>
                      </a:r>
                      <a:r>
                        <a:rPr lang="ru-RU" sz="1400" b="1" dirty="0">
                          <a:effectLst/>
                        </a:rPr>
                        <a:t> на COVID-19, </a:t>
                      </a:r>
                      <a:r>
                        <a:rPr lang="ru-RU" sz="1400" b="1" dirty="0" err="1">
                          <a:effectLst/>
                        </a:rPr>
                        <a:t>терміном</a:t>
                      </a:r>
                      <a:r>
                        <a:rPr lang="ru-RU" sz="1400" b="1" dirty="0">
                          <a:effectLst/>
                        </a:rPr>
                        <a:t> не </a:t>
                      </a:r>
                      <a:r>
                        <a:rPr lang="ru-RU" sz="1400" b="1" dirty="0" err="1">
                          <a:effectLst/>
                        </a:rPr>
                        <a:t>більше</a:t>
                      </a:r>
                      <a:r>
                        <a:rPr lang="ru-RU" sz="1400" b="1" dirty="0">
                          <a:effectLst/>
                        </a:rPr>
                        <a:t> 14 </a:t>
                      </a:r>
                      <a:r>
                        <a:rPr lang="ru-RU" sz="1400" b="1" dirty="0" err="1">
                          <a:effectLst/>
                        </a:rPr>
                        <a:t>діб</a:t>
                      </a:r>
                      <a:endParaRPr lang="ru-RU" sz="1400" dirty="0">
                        <a:effectLst/>
                      </a:endParaRPr>
                    </a:p>
                  </a:txBody>
                  <a:tcPr marL="1068" marR="1068" marT="1068" marB="1068" anchor="ctr"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17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17888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6EBEAC-6448-A1F8-950A-905295093A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96A8CE1B-0272-E41E-A611-78B7B2B150FF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E1572E-8298-ACA4-C96C-5F1601BCF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2DB289BA-C58A-EDA3-CB69-DECA2E23AC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379709"/>
              </p:ext>
            </p:extLst>
          </p:nvPr>
        </p:nvGraphicFramePr>
        <p:xfrm>
          <a:off x="115641" y="765237"/>
          <a:ext cx="9649072" cy="5863993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013944">
                  <a:extLst>
                    <a:ext uri="{9D8B030D-6E8A-4147-A177-3AD203B41FA5}">
                      <a16:colId xmlns:a16="http://schemas.microsoft.com/office/drawing/2014/main" val="915393802"/>
                    </a:ext>
                  </a:extLst>
                </a:gridCol>
                <a:gridCol w="5191567">
                  <a:extLst>
                    <a:ext uri="{9D8B030D-6E8A-4147-A177-3AD203B41FA5}">
                      <a16:colId xmlns:a16="http://schemas.microsoft.com/office/drawing/2014/main" val="3826517261"/>
                    </a:ext>
                  </a:extLst>
                </a:gridCol>
                <a:gridCol w="3443561">
                  <a:extLst>
                    <a:ext uri="{9D8B030D-6E8A-4147-A177-3AD203B41FA5}">
                      <a16:colId xmlns:a16="http://schemas.microsoft.com/office/drawing/2014/main" val="4147223292"/>
                    </a:ext>
                  </a:extLst>
                </a:gridCol>
              </a:tblGrid>
              <a:tr h="127907"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Програма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</a:p>
                  </a:txBody>
                  <a:tcPr marL="25207" marR="25207" marT="25207" marB="25207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Витрати, що відшкодовуються Страховиком</a:t>
                      </a:r>
                      <a:endParaRPr lang="uk-UA" sz="1200" dirty="0">
                        <a:effectLst/>
                      </a:endParaRPr>
                    </a:p>
                  </a:txBody>
                  <a:tcPr marL="25207" marR="25207" marT="25207" marB="25207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Ліміти та обмеження</a:t>
                      </a:r>
                      <a:endParaRPr lang="uk-UA" sz="1200" dirty="0">
                        <a:effectLst/>
                      </a:endParaRPr>
                    </a:p>
                  </a:txBody>
                  <a:tcPr marL="25207" marR="25207" marT="25207" marB="25207" anchor="ctr"/>
                </a:tc>
                <a:extLst>
                  <a:ext uri="{0D108BD9-81ED-4DB2-BD59-A6C34878D82A}">
                    <a16:rowId xmlns:a16="http://schemas.microsoft.com/office/drawing/2014/main" val="3569227859"/>
                  </a:ext>
                </a:extLst>
              </a:tr>
              <a:tr h="1464844"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ru-RU" sz="1100" b="1">
                          <a:effectLst/>
                        </a:rPr>
                        <a:t>А</a:t>
                      </a:r>
                      <a:endParaRPr lang="ru-RU" sz="1100">
                        <a:effectLst/>
                      </a:endParaRPr>
                    </a:p>
                  </a:txBody>
                  <a:tcPr marL="25207" marR="25207" marT="25207" marB="25207"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100" dirty="0">
                          <a:effectLst/>
                        </a:rPr>
                        <a:t>-Виклик швидкої допомоги або дипломованого лікаря для надання термінової допомоги в разі настання страхового випадку</a:t>
                      </a:r>
                    </a:p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100" dirty="0">
                          <a:effectLst/>
                        </a:rPr>
                        <a:t>-Надання медичної допомоги в поліклінічних умовах (консультації спеціалістів, діагностичні дослідження, медикаментозне забезпечення, засобами фіксації та перев’язки)</a:t>
                      </a:r>
                    </a:p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100" dirty="0">
                          <a:effectLst/>
                        </a:rPr>
                        <a:t>-Забезпечення медикаментами та/або медичними матеріалами, призначених лікарем,  при настанні страхового випадку </a:t>
                      </a:r>
                      <a:endParaRPr lang="ru-RU" sz="1100" dirty="0">
                        <a:effectLst/>
                      </a:endParaRPr>
                    </a:p>
                  </a:txBody>
                  <a:tcPr marL="25207" marR="25207" marT="25207" marB="25207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100">
                          <a:effectLst/>
                        </a:rPr>
                        <a:t>В межах страхової суми</a:t>
                      </a:r>
                      <a:endParaRPr lang="ru-RU" sz="1100" dirty="0">
                        <a:effectLst/>
                      </a:endParaRPr>
                    </a:p>
                  </a:txBody>
                  <a:tcPr marL="25207" marR="25207" marT="25207" marB="25207" anchor="ctr"/>
                </a:tc>
                <a:extLst>
                  <a:ext uri="{0D108BD9-81ED-4DB2-BD59-A6C34878D82A}">
                    <a16:rowId xmlns:a16="http://schemas.microsoft.com/office/drawing/2014/main" val="555987404"/>
                  </a:ext>
                </a:extLst>
              </a:tr>
              <a:tr h="44665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effectLst/>
                        </a:rPr>
                        <a:t>При наявності медичних показань, транспортування Застрахованої особи в медичний заклад при настанні страхового випадку </a:t>
                      </a:r>
                      <a:endParaRPr lang="ru-UA" sz="1100"/>
                    </a:p>
                  </a:txBody>
                  <a:tcPr marL="25207" marR="25207" marT="25207" marB="25207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100">
                          <a:effectLst/>
                        </a:rPr>
                        <a:t>До 5 000,00 грн.</a:t>
                      </a:r>
                      <a:endParaRPr lang="ru-UA" sz="1100"/>
                    </a:p>
                  </a:txBody>
                  <a:tcPr marL="25207" marR="25207" marT="25207" marB="25207" anchor="ctr"/>
                </a:tc>
                <a:extLst>
                  <a:ext uri="{0D108BD9-81ED-4DB2-BD59-A6C34878D82A}">
                    <a16:rowId xmlns:a16="http://schemas.microsoft.com/office/drawing/2014/main" val="3741903758"/>
                  </a:ext>
                </a:extLst>
              </a:tr>
              <a:tr h="1398306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uk-UA" sz="1100" dirty="0">
                          <a:effectLst/>
                        </a:rPr>
                        <a:t>Невідкладне лікування в стаціонарі в разі настання страхового випадку терміном не більше 10 діб, оперативне втручання, включаючи:</a:t>
                      </a:r>
                    </a:p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uk-UA" sz="1100" dirty="0">
                          <a:effectLst/>
                        </a:rPr>
                        <a:t>- перебування в палатах різного профілю;</a:t>
                      </a:r>
                    </a:p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uk-UA" sz="1100" dirty="0">
                          <a:effectLst/>
                        </a:rPr>
                        <a:t>- медикаментозне забезпечення;</a:t>
                      </a:r>
                    </a:p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uk-UA" sz="1100" dirty="0">
                          <a:effectLst/>
                        </a:rPr>
                        <a:t>- необхідні діагностичні та лікувальні процедури;</a:t>
                      </a:r>
                    </a:p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uk-UA" sz="1100" dirty="0">
                          <a:effectLst/>
                        </a:rPr>
                        <a:t>- консультації спеціалістів</a:t>
                      </a:r>
                    </a:p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uk-UA" sz="1100" dirty="0">
                          <a:effectLst/>
                        </a:rPr>
                        <a:t>харчування під час перебування у стаціонарі за нормами даного лікувального закладу. </a:t>
                      </a:r>
                      <a:endParaRPr lang="ru-UA" sz="1100" dirty="0"/>
                    </a:p>
                  </a:txBody>
                  <a:tcPr marL="25207" marR="25207" marT="25207" marB="25207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100" dirty="0">
                          <a:effectLst/>
                        </a:rPr>
                        <a:t>В межах страхової суми</a:t>
                      </a:r>
                      <a:endParaRPr lang="ru-UA" sz="1100" dirty="0"/>
                    </a:p>
                  </a:txBody>
                  <a:tcPr marL="25207" marR="25207" marT="25207" marB="25207" anchor="ctr"/>
                </a:tc>
                <a:extLst>
                  <a:ext uri="{0D108BD9-81ED-4DB2-BD59-A6C34878D82A}">
                    <a16:rowId xmlns:a16="http://schemas.microsoft.com/office/drawing/2014/main" val="69004787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endParaRPr lang="ru-RU" sz="1100" dirty="0">
                        <a:effectLst/>
                      </a:endParaRPr>
                    </a:p>
                  </a:txBody>
                  <a:tcPr marL="25207" marR="25207" marT="25207" marB="25207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179878"/>
                  </a:ext>
                </a:extLst>
              </a:tr>
              <a:tr h="305239">
                <a:tc rowSpan="5"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ru-RU" sz="1100" b="1">
                          <a:effectLst/>
                        </a:rPr>
                        <a:t>В</a:t>
                      </a:r>
                      <a:endParaRPr lang="ru-RU" sz="1100">
                        <a:effectLst/>
                      </a:endParaRPr>
                    </a:p>
                  </a:txBody>
                  <a:tcPr marL="25207" marR="25207" marT="25207" marB="25207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100" dirty="0">
                          <a:effectLst/>
                        </a:rPr>
                        <a:t>Витрати за програмою А</a:t>
                      </a:r>
                      <a:endParaRPr lang="ru-RU" sz="1100" dirty="0">
                        <a:effectLst/>
                      </a:endParaRPr>
                    </a:p>
                  </a:txBody>
                  <a:tcPr marL="25207" marR="25207" marT="25207" marB="25207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ru-RU" sz="1100">
                          <a:effectLst/>
                        </a:rPr>
                        <a:t>В межах страхової суми основної програми страхування</a:t>
                      </a:r>
                    </a:p>
                  </a:txBody>
                  <a:tcPr marL="25207" marR="25207" marT="25207" marB="25207" anchor="ctr"/>
                </a:tc>
                <a:extLst>
                  <a:ext uri="{0D108BD9-81ED-4DB2-BD59-A6C34878D82A}">
                    <a16:rowId xmlns:a16="http://schemas.microsoft.com/office/drawing/2014/main" val="2692256377"/>
                  </a:ext>
                </a:extLst>
              </a:tr>
              <a:tr h="658777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>
                          <a:effectLst/>
                        </a:rPr>
                        <a:t>Оплата </a:t>
                      </a:r>
                      <a:r>
                        <a:rPr lang="ru-RU" sz="1100" dirty="0" err="1">
                          <a:effectLst/>
                        </a:rPr>
                        <a:t>залізничних</a:t>
                      </a:r>
                      <a:r>
                        <a:rPr lang="ru-RU" sz="1100" dirty="0">
                          <a:effectLst/>
                        </a:rPr>
                        <a:t> та/</a:t>
                      </a:r>
                      <a:r>
                        <a:rPr lang="ru-RU" sz="1100" dirty="0" err="1">
                          <a:effectLst/>
                        </a:rPr>
                        <a:t>або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автобусних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квитків</a:t>
                      </a:r>
                      <a:r>
                        <a:rPr lang="ru-RU" sz="1100" dirty="0">
                          <a:effectLst/>
                        </a:rPr>
                        <a:t> (в </a:t>
                      </a:r>
                      <a:r>
                        <a:rPr lang="ru-RU" sz="1100" dirty="0" err="1">
                          <a:effectLst/>
                        </a:rPr>
                        <a:t>обидві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сторони</a:t>
                      </a:r>
                      <a:r>
                        <a:rPr lang="ru-RU" sz="1100" dirty="0">
                          <a:effectLst/>
                        </a:rPr>
                        <a:t>) для </a:t>
                      </a:r>
                      <a:r>
                        <a:rPr lang="ru-RU" sz="1100" dirty="0" err="1">
                          <a:effectLst/>
                        </a:rPr>
                        <a:t>візиту</a:t>
                      </a:r>
                      <a:r>
                        <a:rPr lang="ru-RU" sz="1100" dirty="0">
                          <a:effectLst/>
                        </a:rPr>
                        <a:t> одного родича (</a:t>
                      </a:r>
                      <a:r>
                        <a:rPr lang="ru-RU" sz="1100" dirty="0" err="1">
                          <a:effectLst/>
                        </a:rPr>
                        <a:t>батько</a:t>
                      </a:r>
                      <a:r>
                        <a:rPr lang="ru-RU" sz="1100" dirty="0">
                          <a:effectLst/>
                        </a:rPr>
                        <a:t>, </a:t>
                      </a:r>
                      <a:r>
                        <a:rPr lang="ru-RU" sz="1100" dirty="0" err="1">
                          <a:effectLst/>
                        </a:rPr>
                        <a:t>мати</a:t>
                      </a:r>
                      <a:r>
                        <a:rPr lang="ru-RU" sz="1100" dirty="0">
                          <a:effectLst/>
                        </a:rPr>
                        <a:t>, </a:t>
                      </a:r>
                      <a:r>
                        <a:rPr lang="ru-RU" sz="1100" dirty="0" err="1">
                          <a:effectLst/>
                        </a:rPr>
                        <a:t>чоловік</a:t>
                      </a:r>
                      <a:r>
                        <a:rPr lang="ru-RU" sz="1100" dirty="0">
                          <a:effectLst/>
                        </a:rPr>
                        <a:t>, дружин) у </a:t>
                      </a:r>
                      <a:r>
                        <a:rPr lang="ru-RU" sz="1100" dirty="0" err="1">
                          <a:effectLst/>
                        </a:rPr>
                        <a:t>випадку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перебування</a:t>
                      </a:r>
                      <a:r>
                        <a:rPr lang="ru-RU" sz="1100" dirty="0">
                          <a:effectLst/>
                        </a:rPr>
                        <a:t> у </a:t>
                      </a:r>
                      <a:r>
                        <a:rPr lang="ru-RU" sz="1100" dirty="0" err="1">
                          <a:effectLst/>
                        </a:rPr>
                        <a:t>стаціонарі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більше</a:t>
                      </a:r>
                      <a:r>
                        <a:rPr lang="ru-RU" sz="1100" dirty="0">
                          <a:effectLst/>
                        </a:rPr>
                        <a:t> 10 </a:t>
                      </a:r>
                      <a:r>
                        <a:rPr lang="ru-RU" sz="1100" dirty="0" err="1">
                          <a:effectLst/>
                        </a:rPr>
                        <a:t>діб</a:t>
                      </a:r>
                      <a:r>
                        <a:rPr lang="ru-RU" sz="1100" dirty="0">
                          <a:effectLst/>
                        </a:rPr>
                        <a:t>, </a:t>
                      </a:r>
                      <a:r>
                        <a:rPr lang="ru-RU" sz="1100" dirty="0" err="1">
                          <a:effectLst/>
                        </a:rPr>
                        <a:t>але</a:t>
                      </a:r>
                      <a:r>
                        <a:rPr lang="ru-RU" sz="1100" dirty="0">
                          <a:effectLst/>
                        </a:rPr>
                        <a:t> не </a:t>
                      </a:r>
                      <a:r>
                        <a:rPr lang="ru-RU" sz="1100" dirty="0" err="1">
                          <a:effectLst/>
                        </a:rPr>
                        <a:t>більше</a:t>
                      </a:r>
                      <a:r>
                        <a:rPr lang="ru-RU" sz="1100" dirty="0">
                          <a:effectLst/>
                        </a:rPr>
                        <a:t> 30 </a:t>
                      </a:r>
                      <a:r>
                        <a:rPr lang="ru-RU" sz="1100" dirty="0" err="1">
                          <a:effectLst/>
                        </a:rPr>
                        <a:t>діб</a:t>
                      </a:r>
                      <a:endParaRPr lang="ru-UA" sz="1100" dirty="0"/>
                    </a:p>
                  </a:txBody>
                  <a:tcPr marL="25207" marR="25207" marT="25207" marB="2520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effectLst/>
                        </a:rPr>
                        <a:t>Проїзд залізничним транспортом або рейсовим автобусом, відповідно до прайсу місцезнаходження (квитки стандарт класу) та оплата проживання в стандарт-номерах (до 500,00 грн. на добу).</a:t>
                      </a:r>
                      <a:endParaRPr lang="ru-UA" sz="1100"/>
                    </a:p>
                  </a:txBody>
                  <a:tcPr marL="25207" marR="25207" marT="25207" marB="25207" anchor="ctr"/>
                </a:tc>
                <a:extLst>
                  <a:ext uri="{0D108BD9-81ED-4DB2-BD59-A6C34878D82A}">
                    <a16:rowId xmlns:a16="http://schemas.microsoft.com/office/drawing/2014/main" val="1742641929"/>
                  </a:ext>
                </a:extLst>
              </a:tr>
              <a:tr h="44665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 err="1">
                          <a:effectLst/>
                        </a:rPr>
                        <a:t>Дострокове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повернення</a:t>
                      </a:r>
                      <a:r>
                        <a:rPr lang="ru-RU" sz="1100" dirty="0">
                          <a:effectLst/>
                        </a:rPr>
                        <a:t> у </a:t>
                      </a:r>
                      <a:r>
                        <a:rPr lang="ru-RU" sz="1100" dirty="0" err="1">
                          <a:effectLst/>
                        </a:rPr>
                        <a:t>випадку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смерті</a:t>
                      </a:r>
                      <a:r>
                        <a:rPr lang="ru-RU" sz="1100" dirty="0">
                          <a:effectLst/>
                        </a:rPr>
                        <a:t>  </a:t>
                      </a:r>
                      <a:r>
                        <a:rPr lang="ru-RU" sz="1100" dirty="0" err="1">
                          <a:effectLst/>
                        </a:rPr>
                        <a:t>близького</a:t>
                      </a:r>
                      <a:r>
                        <a:rPr lang="ru-RU" sz="1100" dirty="0">
                          <a:effectLst/>
                        </a:rPr>
                        <a:t> родича</a:t>
                      </a:r>
                      <a:endParaRPr lang="ru-UA" sz="1100" dirty="0"/>
                    </a:p>
                  </a:txBody>
                  <a:tcPr marL="25207" marR="25207" marT="25207" marB="2520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 err="1">
                          <a:effectLst/>
                        </a:rPr>
                        <a:t>Проїзд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залізничним</a:t>
                      </a:r>
                      <a:r>
                        <a:rPr lang="ru-RU" sz="1100" dirty="0">
                          <a:effectLst/>
                        </a:rPr>
                        <a:t> транспортом </a:t>
                      </a:r>
                      <a:r>
                        <a:rPr lang="ru-RU" sz="1100" dirty="0" err="1">
                          <a:effectLst/>
                        </a:rPr>
                        <a:t>або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рейсовим</a:t>
                      </a:r>
                      <a:r>
                        <a:rPr lang="ru-RU" sz="1100" dirty="0">
                          <a:effectLst/>
                        </a:rPr>
                        <a:t> автобусом, </a:t>
                      </a:r>
                      <a:r>
                        <a:rPr lang="ru-RU" sz="1100" dirty="0" err="1">
                          <a:effectLst/>
                        </a:rPr>
                        <a:t>відповідно</a:t>
                      </a:r>
                      <a:r>
                        <a:rPr lang="ru-RU" sz="1100" dirty="0">
                          <a:effectLst/>
                        </a:rPr>
                        <a:t> до прайсу </a:t>
                      </a:r>
                      <a:r>
                        <a:rPr lang="ru-RU" sz="1100" dirty="0" err="1">
                          <a:effectLst/>
                        </a:rPr>
                        <a:t>місцезнаходження</a:t>
                      </a:r>
                      <a:r>
                        <a:rPr lang="ru-RU" sz="1100" dirty="0">
                          <a:effectLst/>
                        </a:rPr>
                        <a:t> (квитки стандарт </a:t>
                      </a:r>
                      <a:r>
                        <a:rPr lang="ru-RU" sz="1100" dirty="0" err="1">
                          <a:effectLst/>
                        </a:rPr>
                        <a:t>класу</a:t>
                      </a:r>
                      <a:r>
                        <a:rPr lang="ru-RU" sz="1100" dirty="0">
                          <a:effectLst/>
                        </a:rPr>
                        <a:t>)</a:t>
                      </a:r>
                      <a:endParaRPr lang="ru-UA" sz="1100" dirty="0"/>
                    </a:p>
                  </a:txBody>
                  <a:tcPr marL="25207" marR="25207" marT="25207" marB="25207" anchor="ctr"/>
                </a:tc>
                <a:extLst>
                  <a:ext uri="{0D108BD9-81ED-4DB2-BD59-A6C34878D82A}">
                    <a16:rowId xmlns:a16="http://schemas.microsoft.com/office/drawing/2014/main" val="1900875131"/>
                  </a:ext>
                </a:extLst>
              </a:tr>
              <a:tr h="176483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100">
                          <a:effectLst/>
                        </a:rPr>
                        <a:t>Екстрена стоматологія</a:t>
                      </a:r>
                      <a:endParaRPr lang="ru-UA" sz="1100"/>
                    </a:p>
                  </a:txBody>
                  <a:tcPr marL="25207" marR="25207" marT="25207" marB="2520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100" dirty="0">
                          <a:effectLst/>
                        </a:rPr>
                        <a:t>До 1 500,00 грн.</a:t>
                      </a:r>
                      <a:endParaRPr lang="ru-UA" sz="1100" dirty="0"/>
                    </a:p>
                  </a:txBody>
                  <a:tcPr marL="25207" marR="25207" marT="25207" marB="25207" anchor="ctr"/>
                </a:tc>
                <a:extLst>
                  <a:ext uri="{0D108BD9-81ED-4DB2-BD59-A6C34878D82A}">
                    <a16:rowId xmlns:a16="http://schemas.microsoft.com/office/drawing/2014/main" val="37831655"/>
                  </a:ext>
                </a:extLst>
              </a:tr>
              <a:tr h="305239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 err="1">
                          <a:effectLst/>
                        </a:rPr>
                        <a:t>Репатріація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тіла</a:t>
                      </a:r>
                      <a:r>
                        <a:rPr lang="ru-RU" sz="1100" dirty="0">
                          <a:effectLst/>
                        </a:rPr>
                        <a:t> у </a:t>
                      </a:r>
                      <a:r>
                        <a:rPr lang="ru-RU" sz="1100" dirty="0" err="1">
                          <a:effectLst/>
                        </a:rPr>
                        <a:t>випадку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смерті</a:t>
                      </a:r>
                      <a:r>
                        <a:rPr lang="ru-RU" sz="1100" dirty="0">
                          <a:effectLst/>
                        </a:rPr>
                        <a:t> до </a:t>
                      </a:r>
                      <a:r>
                        <a:rPr lang="ru-RU" sz="1100" dirty="0" err="1">
                          <a:effectLst/>
                        </a:rPr>
                        <a:t>місця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постійного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r>
                        <a:rPr lang="ru-RU" sz="1100" dirty="0" err="1">
                          <a:effectLst/>
                        </a:rPr>
                        <a:t>проживання</a:t>
                      </a:r>
                      <a:r>
                        <a:rPr lang="ru-RU" sz="1100" dirty="0">
                          <a:effectLst/>
                        </a:rPr>
                        <a:t> на </a:t>
                      </a:r>
                      <a:r>
                        <a:rPr lang="ru-RU" sz="1100" dirty="0" err="1">
                          <a:effectLst/>
                        </a:rPr>
                        <a:t>Україні</a:t>
                      </a:r>
                      <a:r>
                        <a:rPr lang="ru-RU" sz="1100" dirty="0">
                          <a:effectLst/>
                        </a:rPr>
                        <a:t>.</a:t>
                      </a:r>
                      <a:endParaRPr lang="ru-UA" sz="1100" dirty="0"/>
                    </a:p>
                  </a:txBody>
                  <a:tcPr marL="25207" marR="25207" marT="25207" marB="2520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uk-UA" sz="1100" dirty="0">
                          <a:effectLst/>
                        </a:rPr>
                        <a:t>До 10 000,00 грн. </a:t>
                      </a:r>
                      <a:endParaRPr lang="ru-UA" sz="1100" dirty="0"/>
                    </a:p>
                  </a:txBody>
                  <a:tcPr marL="25207" marR="25207" marT="25207" marB="25207" anchor="ctr"/>
                </a:tc>
                <a:extLst>
                  <a:ext uri="{0D108BD9-81ED-4DB2-BD59-A6C34878D82A}">
                    <a16:rowId xmlns:a16="http://schemas.microsoft.com/office/drawing/2014/main" val="50223988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B1BF878-81F3-0A90-C90C-AFE4F82AD6C6}"/>
              </a:ext>
            </a:extLst>
          </p:cNvPr>
          <p:cNvSpPr txBox="1"/>
          <p:nvPr/>
        </p:nvSpPr>
        <p:spPr>
          <a:xfrm>
            <a:off x="2059857" y="447707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/>
              <a:t>Програми страхування по Україні</a:t>
            </a:r>
            <a:endParaRPr lang="ru-UA" b="1" dirty="0"/>
          </a:p>
        </p:txBody>
      </p:sp>
    </p:spTree>
    <p:extLst>
      <p:ext uri="{BB962C8B-B14F-4D97-AF65-F5344CB8AC3E}">
        <p14:creationId xmlns:p14="http://schemas.microsoft.com/office/powerpoint/2010/main" val="2116383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39B06D-63A3-7D24-0DE4-B0C93A0DE1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13E2F65-2B85-0B1F-2551-91DFCDB93BC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74CC12-95BF-7B4C-5B39-5632A8E17C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A7CE17F6-A27B-3387-E49E-BB082F55D0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431768"/>
              </p:ext>
            </p:extLst>
          </p:nvPr>
        </p:nvGraphicFramePr>
        <p:xfrm>
          <a:off x="164467" y="807385"/>
          <a:ext cx="9577065" cy="5971367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614699280"/>
                    </a:ext>
                  </a:extLst>
                </a:gridCol>
                <a:gridCol w="5592622">
                  <a:extLst>
                    <a:ext uri="{9D8B030D-6E8A-4147-A177-3AD203B41FA5}">
                      <a16:colId xmlns:a16="http://schemas.microsoft.com/office/drawing/2014/main" val="3112827643"/>
                    </a:ext>
                  </a:extLst>
                </a:gridCol>
                <a:gridCol w="888098">
                  <a:extLst>
                    <a:ext uri="{9D8B030D-6E8A-4147-A177-3AD203B41FA5}">
                      <a16:colId xmlns:a16="http://schemas.microsoft.com/office/drawing/2014/main" val="3169443737"/>
                    </a:ext>
                  </a:extLst>
                </a:gridCol>
                <a:gridCol w="2304257">
                  <a:extLst>
                    <a:ext uri="{9D8B030D-6E8A-4147-A177-3AD203B41FA5}">
                      <a16:colId xmlns:a16="http://schemas.microsoft.com/office/drawing/2014/main" val="3229818719"/>
                    </a:ext>
                  </a:extLst>
                </a:gridCol>
              </a:tblGrid>
              <a:tr h="245351">
                <a:tc gridSpan="4"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ru-RU" sz="1400" b="1" dirty="0">
                          <a:effectLst/>
                        </a:rPr>
                        <a:t>Страхова сума 30 000 EUR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</a:p>
                  </a:txBody>
                  <a:tcPr marL="21789" marR="21789" marT="21789" marB="21789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endParaRPr lang="ru-RU" sz="1000">
                        <a:effectLst/>
                      </a:endParaRPr>
                    </a:p>
                  </a:txBody>
                  <a:tcPr marL="21789" marR="21789" marT="21789" marB="217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886913"/>
                  </a:ext>
                </a:extLst>
              </a:tr>
              <a:tr h="250979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Програма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</a:p>
                  </a:txBody>
                  <a:tcPr marL="21789" marR="21789" marT="21789" marB="21789"/>
                </a:tc>
                <a:tc gridSpan="2"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Витрати, що відшкодовуються Страховиком</a:t>
                      </a:r>
                      <a:endParaRPr lang="uk-UA" sz="1200" dirty="0">
                        <a:effectLst/>
                      </a:endParaRPr>
                    </a:p>
                  </a:txBody>
                  <a:tcPr marL="21789" marR="21789" marT="21789" marB="21789" anchor="ctr"/>
                </a:tc>
                <a:tc hMerge="1"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 b="1">
                          <a:effectLst/>
                          <a:latin typeface="Times New Roman, serif"/>
                        </a:rPr>
                        <a:t>Ліміти та обмеження</a:t>
                      </a:r>
                      <a:r>
                        <a:rPr lang="uk-UA" sz="1000">
                          <a:effectLst/>
                          <a:latin typeface="Times New Roman, serif"/>
                        </a:rPr>
                        <a:t> </a:t>
                      </a:r>
                      <a:endParaRPr lang="uk-UA" sz="1000">
                        <a:effectLst/>
                      </a:endParaRPr>
                    </a:p>
                  </a:txBody>
                  <a:tcPr marL="21789" marR="21789" marT="21789" marB="21789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200" b="1" dirty="0">
                          <a:effectLst/>
                        </a:rPr>
                        <a:t>Ліміти та обмеження</a:t>
                      </a:r>
                      <a:r>
                        <a:rPr lang="uk-UA" sz="1200" dirty="0">
                          <a:effectLst/>
                        </a:rPr>
                        <a:t> </a:t>
                      </a:r>
                    </a:p>
                  </a:txBody>
                  <a:tcPr marL="21789" marR="21789" marT="21789" marB="21789" anchor="ctr"/>
                </a:tc>
                <a:extLst>
                  <a:ext uri="{0D108BD9-81ED-4DB2-BD59-A6C34878D82A}">
                    <a16:rowId xmlns:a16="http://schemas.microsoft.com/office/drawing/2014/main" val="4268789890"/>
                  </a:ext>
                </a:extLst>
              </a:tr>
              <a:tr h="1192759">
                <a:tc rowSpan="5"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en-US" sz="1000" b="1">
                          <a:effectLst/>
                        </a:rPr>
                        <a:t>VISA</a:t>
                      </a:r>
                      <a:r>
                        <a:rPr lang="en-US" sz="1000">
                          <a:effectLst/>
                        </a:rPr>
                        <a:t> </a:t>
                      </a:r>
                    </a:p>
                  </a:txBody>
                  <a:tcPr marL="21789" marR="21789" marT="21789" marB="21789" anchor="ctr"/>
                </a:tc>
                <a:tc gridSpan="2"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 dirty="0">
                          <a:effectLst/>
                        </a:rPr>
                        <a:t>- Виклик швидкої допомоги або дипломованого лікаря для надання термінової допомоги в разі настання страхового випадку</a:t>
                      </a:r>
                    </a:p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 dirty="0">
                          <a:effectLst/>
                        </a:rPr>
                        <a:t>- Надання медичної допомоги в поліклінічних умовах (консультації спеціалістів, діагностичні дослідження, медикаментозне забезпечення, засобами фіксації та перев’язки)</a:t>
                      </a:r>
                    </a:p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 dirty="0">
                          <a:effectLst/>
                        </a:rPr>
                        <a:t>- Забезпечення медикаментами та/або медичними матеріалами, призначених лікарем, при настанні страхового випадку </a:t>
                      </a:r>
                      <a:endParaRPr lang="en-US" sz="1000" dirty="0">
                        <a:effectLst/>
                      </a:endParaRPr>
                    </a:p>
                  </a:txBody>
                  <a:tcPr marL="21789" marR="21789" marT="21789" marB="21789" anchor="ctr"/>
                </a:tc>
                <a:tc hMerge="1"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  <a:latin typeface="Times New Roman, serif"/>
                        </a:rPr>
                        <a:t>В межах страхової суми</a:t>
                      </a:r>
                      <a:endParaRPr lang="uk-UA" sz="1000">
                        <a:effectLst/>
                      </a:endParaRPr>
                    </a:p>
                  </a:txBody>
                  <a:tcPr marL="21789" marR="21789" marT="21789" marB="217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</a:rPr>
                        <a:t>В межах страхової суми</a:t>
                      </a:r>
                    </a:p>
                  </a:txBody>
                  <a:tcPr marL="21789" marR="21789" marT="21789" marB="21789" anchor="ctr"/>
                </a:tc>
                <a:extLst>
                  <a:ext uri="{0D108BD9-81ED-4DB2-BD59-A6C34878D82A}">
                    <a16:rowId xmlns:a16="http://schemas.microsoft.com/office/drawing/2014/main" val="2409559940"/>
                  </a:ext>
                </a:extLst>
              </a:tr>
              <a:tr h="386541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- При наявності медичних показань, транспортування Застрахованої особи в медичний заклад при настанні страхового випадку </a:t>
                      </a:r>
                      <a:endParaRPr lang="ru-UA"/>
                    </a:p>
                  </a:txBody>
                  <a:tcPr marL="21789" marR="21789" marT="21789" marB="21789" anchor="ctr"/>
                </a:tc>
                <a:tc hMerge="1"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  <a:latin typeface="Times New Roman, serif"/>
                        </a:rPr>
                        <a:t>В межах страхової суми</a:t>
                      </a:r>
                      <a:endParaRPr lang="uk-UA" sz="1000">
                        <a:effectLst/>
                      </a:endParaRPr>
                    </a:p>
                  </a:txBody>
                  <a:tcPr marL="21789" marR="21789" marT="21789" marB="217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</a:rPr>
                        <a:t>В межах страхової суми</a:t>
                      </a:r>
                    </a:p>
                  </a:txBody>
                  <a:tcPr marL="21789" marR="21789" marT="21789" marB="21789" anchor="ctr"/>
                </a:tc>
                <a:extLst>
                  <a:ext uri="{0D108BD9-81ED-4DB2-BD59-A6C34878D82A}">
                    <a16:rowId xmlns:a16="http://schemas.microsoft.com/office/drawing/2014/main" val="1499386002"/>
                  </a:ext>
                </a:extLst>
              </a:tr>
              <a:tr h="1370822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</a:rPr>
                        <a:t>Невідкладне лікування в стаціонарі в разі настання страхового випадку терміном не більше 10 діб, оперативне втручання, включаючи:</a:t>
                      </a:r>
                    </a:p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</a:rPr>
                        <a:t>- перебування в палатах різного профілю;</a:t>
                      </a:r>
                    </a:p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</a:rPr>
                        <a:t>- медикаментозне забезпечення;</a:t>
                      </a:r>
                    </a:p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</a:rPr>
                        <a:t>- необхідні діагностичні та лікувальні процедури;</a:t>
                      </a:r>
                    </a:p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</a:rPr>
                        <a:t>- консультації спеціалістів</a:t>
                      </a:r>
                    </a:p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</a:rPr>
                        <a:t>харчування під час перебування у стаціонарі за нормами даного лікувального закладу. </a:t>
                      </a:r>
                      <a:endParaRPr lang="ru-UA"/>
                    </a:p>
                  </a:txBody>
                  <a:tcPr marL="21789" marR="21789" marT="21789" marB="21789" anchor="ctr"/>
                </a:tc>
                <a:tc hMerge="1"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  <a:latin typeface="Times New Roman, serif"/>
                        </a:rPr>
                        <a:t>В межах страхової суми</a:t>
                      </a:r>
                      <a:endParaRPr lang="uk-UA" sz="1000">
                        <a:effectLst/>
                      </a:endParaRPr>
                    </a:p>
                  </a:txBody>
                  <a:tcPr marL="21789" marR="21789" marT="21789" marB="217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</a:rPr>
                        <a:t>В межах страхової суми</a:t>
                      </a:r>
                    </a:p>
                  </a:txBody>
                  <a:tcPr marL="21789" marR="21789" marT="21789" marB="21789" anchor="ctr"/>
                </a:tc>
                <a:extLst>
                  <a:ext uri="{0D108BD9-81ED-4DB2-BD59-A6C34878D82A}">
                    <a16:rowId xmlns:a16="http://schemas.microsoft.com/office/drawing/2014/main" val="2501031759"/>
                  </a:ext>
                </a:extLst>
              </a:tr>
              <a:tr h="159399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000">
                          <a:effectLst/>
                        </a:rPr>
                        <a:t>- Екстрена стоматологія</a:t>
                      </a:r>
                      <a:endParaRPr lang="ru-UA"/>
                    </a:p>
                  </a:txBody>
                  <a:tcPr marL="21789" marR="21789" marT="21789" marB="21789" anchor="ctr"/>
                </a:tc>
                <a:tc hMerge="1"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  <a:latin typeface="Times New Roman, serif"/>
                        </a:rPr>
                        <a:t>До 100,00 </a:t>
                      </a:r>
                      <a:r>
                        <a:rPr lang="cs-CZ" sz="1000">
                          <a:effectLst/>
                          <a:latin typeface="Times New Roman, serif"/>
                        </a:rPr>
                        <a:t>EUR</a:t>
                      </a:r>
                      <a:endParaRPr lang="cs-CZ" sz="1000">
                        <a:effectLst/>
                      </a:endParaRPr>
                    </a:p>
                  </a:txBody>
                  <a:tcPr marL="21789" marR="21789" marT="21789" marB="217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</a:rPr>
                        <a:t>До 100,00 </a:t>
                      </a:r>
                      <a:r>
                        <a:rPr lang="cs-CZ" sz="1000">
                          <a:effectLst/>
                        </a:rPr>
                        <a:t>EUR</a:t>
                      </a:r>
                    </a:p>
                  </a:txBody>
                  <a:tcPr marL="21789" marR="21789" marT="21789" marB="21789" anchor="ctr"/>
                </a:tc>
                <a:extLst>
                  <a:ext uri="{0D108BD9-81ED-4DB2-BD59-A6C34878D82A}">
                    <a16:rowId xmlns:a16="http://schemas.microsoft.com/office/drawing/2014/main" val="171538658"/>
                  </a:ext>
                </a:extLst>
              </a:tr>
              <a:tr h="250979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000" dirty="0" err="1">
                          <a:effectLst/>
                        </a:rPr>
                        <a:t>Репатріація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тіла</a:t>
                      </a:r>
                      <a:r>
                        <a:rPr lang="ru-RU" sz="1000" dirty="0">
                          <a:effectLst/>
                        </a:rPr>
                        <a:t> у </a:t>
                      </a:r>
                      <a:r>
                        <a:rPr lang="ru-RU" sz="1000" dirty="0" err="1">
                          <a:effectLst/>
                        </a:rPr>
                        <a:t>випадку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смерті</a:t>
                      </a:r>
                      <a:r>
                        <a:rPr lang="ru-RU" sz="1000" dirty="0">
                          <a:effectLst/>
                        </a:rPr>
                        <a:t> до </a:t>
                      </a:r>
                      <a:r>
                        <a:rPr lang="ru-RU" sz="1000" dirty="0" err="1">
                          <a:effectLst/>
                        </a:rPr>
                        <a:t>місця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постійного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проживання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endParaRPr lang="ru-UA" dirty="0"/>
                    </a:p>
                  </a:txBody>
                  <a:tcPr marL="21789" marR="21789" marT="21789" marB="21789" anchor="ctr"/>
                </a:tc>
                <a:tc hMerge="1"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  <a:latin typeface="Times New Roman, serif"/>
                        </a:rPr>
                        <a:t>До 10 000,00 </a:t>
                      </a:r>
                      <a:r>
                        <a:rPr lang="cs-CZ" sz="1000">
                          <a:effectLst/>
                          <a:latin typeface="Times New Roman, serif"/>
                        </a:rPr>
                        <a:t>EUR</a:t>
                      </a:r>
                      <a:endParaRPr lang="cs-CZ" sz="1000">
                        <a:effectLst/>
                      </a:endParaRPr>
                    </a:p>
                  </a:txBody>
                  <a:tcPr marL="21789" marR="21789" marT="21789" marB="217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 dirty="0">
                          <a:effectLst/>
                        </a:rPr>
                        <a:t>До 10 000,00 </a:t>
                      </a:r>
                      <a:r>
                        <a:rPr lang="cs-CZ" sz="1000" dirty="0">
                          <a:effectLst/>
                        </a:rPr>
                        <a:t>EUR</a:t>
                      </a:r>
                    </a:p>
                  </a:txBody>
                  <a:tcPr marL="21789" marR="21789" marT="21789" marB="21789" anchor="ctr"/>
                </a:tc>
                <a:extLst>
                  <a:ext uri="{0D108BD9-81ED-4DB2-BD59-A6C34878D82A}">
                    <a16:rowId xmlns:a16="http://schemas.microsoft.com/office/drawing/2014/main" val="3374196791"/>
                  </a:ext>
                </a:extLst>
              </a:tr>
              <a:tr h="236399">
                <a:tc gridSpan="4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endParaRPr lang="ru-RU" sz="1000" dirty="0">
                        <a:effectLst/>
                      </a:endParaRPr>
                    </a:p>
                  </a:txBody>
                  <a:tcPr marL="21789" marR="21789" marT="21789" marB="21789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endParaRPr lang="ru-RU" sz="1000">
                        <a:effectLst/>
                      </a:endParaRPr>
                    </a:p>
                  </a:txBody>
                  <a:tcPr marL="21789" marR="21789" marT="21789" marB="217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142246"/>
                  </a:ext>
                </a:extLst>
              </a:tr>
              <a:tr h="235113">
                <a:tc rowSpan="5"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cs-CZ" sz="1000" b="1" dirty="0">
                          <a:effectLst/>
                        </a:rPr>
                        <a:t>"VISA + COVID" </a:t>
                      </a:r>
                      <a:r>
                        <a:rPr lang="cs-CZ" sz="1000" dirty="0">
                          <a:effectLst/>
                        </a:rPr>
                        <a:t> </a:t>
                      </a:r>
                    </a:p>
                  </a:txBody>
                  <a:tcPr marL="21789" marR="21789" marT="21789" marB="21789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uk-UA" sz="1000">
                          <a:effectLst/>
                        </a:rPr>
                        <a:t>Витрати за програмою «</a:t>
                      </a:r>
                      <a:r>
                        <a:rPr lang="cs-CZ" sz="1000">
                          <a:effectLst/>
                        </a:rPr>
                        <a:t>VISA»</a:t>
                      </a:r>
                    </a:p>
                  </a:txBody>
                  <a:tcPr marL="21789" marR="21789" marT="21789" marB="21789" anchor="ctr"/>
                </a:tc>
                <a:tc gridSpan="2"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ru-RU" sz="1000">
                          <a:effectLst/>
                        </a:rPr>
                        <a:t>В межах лімітів зазначених в програмі «VISA» </a:t>
                      </a:r>
                    </a:p>
                  </a:txBody>
                  <a:tcPr marL="21789" marR="21789" marT="21789" marB="21789" anchor="ctr"/>
                </a:tc>
                <a:tc hMerge="1"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endParaRPr lang="ru-RU" sz="1000">
                        <a:effectLst/>
                      </a:endParaRPr>
                    </a:p>
                  </a:txBody>
                  <a:tcPr marL="21789" marR="21789" marT="21789" marB="21789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7743908"/>
                  </a:ext>
                </a:extLst>
              </a:tr>
              <a:tr h="159399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uk-UA" sz="1000" b="1">
                          <a:effectLst/>
                        </a:rPr>
                        <a:t>Лікування </a:t>
                      </a:r>
                      <a:r>
                        <a:rPr lang="cs-CZ" sz="1000" b="1">
                          <a:effectLst/>
                        </a:rPr>
                        <a:t>COVID19, </a:t>
                      </a:r>
                      <a:r>
                        <a:rPr lang="uk-UA" sz="1000" b="1">
                          <a:effectLst/>
                        </a:rPr>
                        <a:t>а саме:</a:t>
                      </a:r>
                      <a:endParaRPr lang="ru-UA"/>
                    </a:p>
                  </a:txBody>
                  <a:tcPr marL="21789" marR="21789" marT="21789" marB="21789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 marL="21789" marR="21789" marT="21789" marB="217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348669"/>
                  </a:ext>
                </a:extLst>
              </a:tr>
              <a:tr h="575731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000">
                          <a:effectLst/>
                        </a:rPr>
                        <a:t>Надання швидкої (невідкладної) медичної допомоги за межами лікувальних закладів при станах, що загрожують життю на момент виклику бригади швидкої (невідкладної) медичної допомоги </a:t>
                      </a:r>
                      <a:endParaRPr lang="ru-UA"/>
                    </a:p>
                  </a:txBody>
                  <a:tcPr marL="21789" marR="21789" marT="21789" marB="21789" anchor="ctr"/>
                </a:tc>
                <a:tc hMerge="1"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cs-CZ" sz="1000" dirty="0">
                          <a:effectLst/>
                          <a:latin typeface="Times New Roman, serif"/>
                        </a:rPr>
                        <a:t>1 000,00 EUR </a:t>
                      </a:r>
                      <a:endParaRPr lang="cs-CZ" sz="1000" dirty="0">
                        <a:effectLst/>
                      </a:endParaRPr>
                    </a:p>
                  </a:txBody>
                  <a:tcPr marL="21789" marR="21789" marT="21789" marB="21789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EEEEE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R="0" algn="just" rtl="0">
                        <a:lnSpc>
                          <a:spcPct val="100000"/>
                        </a:lnSpc>
                        <a:spcAft>
                          <a:spcPts val="576"/>
                        </a:spcAft>
                        <a:buNone/>
                      </a:pPr>
                      <a:r>
                        <a:rPr lang="cs-CZ" sz="1000" dirty="0">
                          <a:effectLst/>
                        </a:rPr>
                        <a:t>1 000,00 EUR </a:t>
                      </a:r>
                    </a:p>
                  </a:txBody>
                  <a:tcPr marL="21789" marR="21789" marT="21789" marB="21789" anchor="ctr"/>
                </a:tc>
                <a:extLst>
                  <a:ext uri="{0D108BD9-81ED-4DB2-BD59-A6C34878D82A}">
                    <a16:rowId xmlns:a16="http://schemas.microsoft.com/office/drawing/2014/main" val="2748821839"/>
                  </a:ext>
                </a:extLst>
              </a:tr>
              <a:tr h="467481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Медична евакуація до найближчого лікувального закладу з метою дообстеження і максимально швидкого доступу до спеціалізованої медичної допомоги </a:t>
                      </a:r>
                      <a:endParaRPr lang="ru-UA"/>
                    </a:p>
                  </a:txBody>
                  <a:tcPr marL="21789" marR="21789" marT="21789" marB="21789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581917"/>
                  </a:ext>
                </a:extLst>
              </a:tr>
              <a:tr h="235113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000" dirty="0" err="1">
                          <a:effectLst/>
                        </a:rPr>
                        <a:t>Лікування</a:t>
                      </a:r>
                      <a:r>
                        <a:rPr lang="ru-RU" sz="1000" dirty="0">
                          <a:effectLst/>
                        </a:rPr>
                        <a:t> в </a:t>
                      </a:r>
                      <a:r>
                        <a:rPr lang="ru-RU" sz="1000" dirty="0" err="1">
                          <a:effectLst/>
                        </a:rPr>
                        <a:t>умовах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невідкладного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r>
                        <a:rPr lang="ru-RU" sz="1000" dirty="0" err="1">
                          <a:effectLst/>
                        </a:rPr>
                        <a:t>стаціонару</a:t>
                      </a:r>
                      <a:r>
                        <a:rPr lang="ru-RU" sz="1000" dirty="0">
                          <a:effectLst/>
                        </a:rPr>
                        <a:t> </a:t>
                      </a:r>
                      <a:endParaRPr lang="ru-UA" dirty="0"/>
                    </a:p>
                  </a:txBody>
                  <a:tcPr marL="21789" marR="21789" marT="21789" marB="21789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22304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97C4594-E162-1EA7-65A3-4A1ACB68CB0D}"/>
              </a:ext>
            </a:extLst>
          </p:cNvPr>
          <p:cNvSpPr txBox="1"/>
          <p:nvPr/>
        </p:nvSpPr>
        <p:spPr>
          <a:xfrm>
            <a:off x="1460611" y="484219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ПРОГРАМА ДЛЯ СТРАХУВАННЯ ІНОЗЕМЦІВ НА ТЕРИТОРІЇ УКРАЇНИ</a:t>
            </a:r>
            <a:endParaRPr lang="de-DE" b="1" dirty="0"/>
          </a:p>
          <a:p>
            <a:endParaRPr lang="ru-UA" b="1" dirty="0"/>
          </a:p>
        </p:txBody>
      </p:sp>
    </p:spTree>
    <p:extLst>
      <p:ext uri="{BB962C8B-B14F-4D97-AF65-F5344CB8AC3E}">
        <p14:creationId xmlns:p14="http://schemas.microsoft.com/office/powerpoint/2010/main" val="17985530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84B3A6A-6AD4-478D-8BD6-055EE95BB61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Територія дії Договору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B39564-5758-4938-A787-8808B8C51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6CF4B7-709E-4834-9055-0731D82DC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59310">
            <a:off x="6978279" y="630436"/>
            <a:ext cx="2588050" cy="16893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325FA3-E093-4180-A50D-9A213E988947}"/>
              </a:ext>
            </a:extLst>
          </p:cNvPr>
          <p:cNvSpPr txBox="1"/>
          <p:nvPr/>
        </p:nvSpPr>
        <p:spPr>
          <a:xfrm>
            <a:off x="660357" y="898274"/>
            <a:ext cx="5300756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err="1"/>
              <a:t>Територією</a:t>
            </a:r>
            <a:r>
              <a:rPr lang="ru-RU" sz="2000" b="1" dirty="0"/>
              <a:t> </a:t>
            </a:r>
            <a:r>
              <a:rPr lang="ru-RU" sz="2000" b="1" dirty="0" err="1"/>
              <a:t>дії</a:t>
            </a:r>
            <a:r>
              <a:rPr lang="ru-RU" sz="2000" b="1" dirty="0"/>
              <a:t> </a:t>
            </a:r>
            <a:r>
              <a:rPr lang="ru-RU" sz="2000" b="1" dirty="0" err="1"/>
              <a:t>договорів</a:t>
            </a:r>
            <a:r>
              <a:rPr lang="ru-RU" sz="2000" b="1" dirty="0"/>
              <a:t> страхування </a:t>
            </a:r>
            <a:r>
              <a:rPr lang="ru-RU" sz="2000" b="1" dirty="0" err="1"/>
              <a:t>може</a:t>
            </a:r>
            <a:r>
              <a:rPr lang="ru-RU" sz="2000" b="1" dirty="0"/>
              <a:t> бути: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UA" sz="2000" dirty="0" err="1"/>
              <a:t>Україна</a:t>
            </a:r>
            <a:endParaRPr lang="uk-UA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UA" sz="2000" dirty="0"/>
              <a:t>Европа</a:t>
            </a:r>
            <a:endParaRPr lang="uk-UA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UA" sz="2000" dirty="0"/>
              <a:t>Весь </a:t>
            </a:r>
            <a:r>
              <a:rPr lang="ru-UA" sz="2000" dirty="0" err="1"/>
              <a:t>світ</a:t>
            </a:r>
            <a:endParaRPr lang="uk-UA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UA" sz="2000" dirty="0" err="1"/>
              <a:t>або</a:t>
            </a:r>
            <a:r>
              <a:rPr lang="ru-UA" sz="2000" dirty="0"/>
              <a:t> </a:t>
            </a:r>
            <a:r>
              <a:rPr lang="ru-UA" sz="2000" dirty="0" err="1"/>
              <a:t>окрема</a:t>
            </a:r>
            <a:r>
              <a:rPr lang="ru-UA" sz="2000" dirty="0"/>
              <a:t> </a:t>
            </a:r>
            <a:r>
              <a:rPr lang="ru-UA" sz="2000" dirty="0" err="1"/>
              <a:t>країна</a:t>
            </a:r>
            <a:r>
              <a:rPr lang="ru-UA" sz="2000" dirty="0"/>
              <a:t> за </a:t>
            </a:r>
            <a:r>
              <a:rPr lang="ru-UA" sz="2000" dirty="0" err="1"/>
              <a:t>згодою</a:t>
            </a:r>
            <a:r>
              <a:rPr lang="ru-UA" sz="2000" dirty="0"/>
              <a:t> </a:t>
            </a:r>
            <a:r>
              <a:rPr lang="ru-UA" sz="2000" dirty="0" err="1"/>
              <a:t>сторін</a:t>
            </a:r>
            <a:r>
              <a:rPr lang="ru-UA" sz="2000" dirty="0"/>
              <a:t> </a:t>
            </a:r>
            <a:r>
              <a:rPr lang="ru-UA" sz="2000" dirty="0" err="1"/>
              <a:t>визначається</a:t>
            </a:r>
            <a:r>
              <a:rPr lang="ru-UA" sz="2000" dirty="0"/>
              <a:t> у </a:t>
            </a:r>
            <a:r>
              <a:rPr lang="ru-UA" sz="2000" dirty="0" err="1"/>
              <a:t>договорі</a:t>
            </a:r>
            <a:r>
              <a:rPr lang="ru-UA" sz="2000" dirty="0"/>
              <a:t> </a:t>
            </a:r>
            <a:r>
              <a:rPr lang="ru-UA" sz="2000" dirty="0" err="1"/>
              <a:t>страхування</a:t>
            </a:r>
            <a:r>
              <a:rPr lang="ru-UA" sz="2000" dirty="0"/>
              <a:t>.</a:t>
            </a:r>
          </a:p>
          <a:p>
            <a:endParaRPr lang="uk-UA" sz="2000" dirty="0"/>
          </a:p>
          <a:p>
            <a:r>
              <a:rPr lang="ru-UA" sz="2000" dirty="0" err="1">
                <a:solidFill>
                  <a:srgbClr val="C00000"/>
                </a:solidFill>
              </a:rPr>
              <a:t>Дія</a:t>
            </a:r>
            <a:r>
              <a:rPr lang="ru-UA" sz="2000" dirty="0">
                <a:solidFill>
                  <a:srgbClr val="C00000"/>
                </a:solidFill>
              </a:rPr>
              <a:t> договору </a:t>
            </a:r>
            <a:r>
              <a:rPr lang="ru-UA" sz="2000" dirty="0" err="1">
                <a:solidFill>
                  <a:srgbClr val="C00000"/>
                </a:solidFill>
              </a:rPr>
              <a:t>страхування</a:t>
            </a:r>
            <a:r>
              <a:rPr lang="ru-UA" sz="2000" dirty="0">
                <a:solidFill>
                  <a:srgbClr val="C00000"/>
                </a:solidFill>
              </a:rPr>
              <a:t> не </a:t>
            </a:r>
            <a:r>
              <a:rPr lang="ru-UA" sz="2000" dirty="0" err="1">
                <a:solidFill>
                  <a:srgbClr val="C00000"/>
                </a:solidFill>
              </a:rPr>
              <a:t>розповсюджується</a:t>
            </a:r>
            <a:r>
              <a:rPr lang="ru-UA" sz="2000" dirty="0">
                <a:solidFill>
                  <a:srgbClr val="C00000"/>
                </a:solidFill>
              </a:rPr>
              <a:t> на </a:t>
            </a:r>
            <a:r>
              <a:rPr lang="ru-UA" sz="2000" dirty="0" err="1">
                <a:solidFill>
                  <a:srgbClr val="C00000"/>
                </a:solidFill>
              </a:rPr>
              <a:t>території</a:t>
            </a:r>
            <a:r>
              <a:rPr lang="ru-UA" sz="2000" dirty="0">
                <a:solidFill>
                  <a:srgbClr val="C00000"/>
                </a:solidFill>
              </a:rPr>
              <a:t> </a:t>
            </a:r>
            <a:r>
              <a:rPr lang="ru-UA" sz="2000" dirty="0" err="1">
                <a:solidFill>
                  <a:srgbClr val="C00000"/>
                </a:solidFill>
              </a:rPr>
              <a:t>територіальних</a:t>
            </a:r>
            <a:r>
              <a:rPr lang="ru-UA" sz="2000" dirty="0">
                <a:solidFill>
                  <a:srgbClr val="C00000"/>
                </a:solidFill>
              </a:rPr>
              <a:t> громад, </a:t>
            </a:r>
            <a:r>
              <a:rPr lang="ru-UA" sz="2000" dirty="0" err="1">
                <a:solidFill>
                  <a:srgbClr val="C00000"/>
                </a:solidFill>
              </a:rPr>
              <a:t>які</a:t>
            </a:r>
            <a:r>
              <a:rPr lang="ru-UA" sz="2000" dirty="0">
                <a:solidFill>
                  <a:srgbClr val="C00000"/>
                </a:solidFill>
              </a:rPr>
              <a:t> </a:t>
            </a:r>
            <a:r>
              <a:rPr lang="ru-UA" sz="2000" dirty="0" err="1">
                <a:solidFill>
                  <a:srgbClr val="C00000"/>
                </a:solidFill>
              </a:rPr>
              <a:t>розташовані</a:t>
            </a:r>
            <a:r>
              <a:rPr lang="ru-UA" sz="2000" dirty="0">
                <a:solidFill>
                  <a:srgbClr val="C00000"/>
                </a:solidFill>
              </a:rPr>
              <a:t> в </a:t>
            </a:r>
            <a:r>
              <a:rPr lang="ru-UA" sz="2000" dirty="0" err="1">
                <a:solidFill>
                  <a:srgbClr val="C00000"/>
                </a:solidFill>
              </a:rPr>
              <a:t>районі</a:t>
            </a:r>
            <a:r>
              <a:rPr lang="ru-UA" sz="2000" dirty="0">
                <a:solidFill>
                  <a:srgbClr val="C00000"/>
                </a:solidFill>
              </a:rPr>
              <a:t> </a:t>
            </a:r>
            <a:r>
              <a:rPr lang="ru-UA" sz="2000" dirty="0" err="1">
                <a:solidFill>
                  <a:srgbClr val="C00000"/>
                </a:solidFill>
              </a:rPr>
              <a:t>проведення</a:t>
            </a:r>
            <a:r>
              <a:rPr lang="ru-UA" sz="2000" dirty="0">
                <a:solidFill>
                  <a:srgbClr val="C00000"/>
                </a:solidFill>
              </a:rPr>
              <a:t> </a:t>
            </a:r>
            <a:r>
              <a:rPr lang="ru-UA" sz="2000" dirty="0" err="1">
                <a:solidFill>
                  <a:srgbClr val="C00000"/>
                </a:solidFill>
              </a:rPr>
              <a:t>воєнних</a:t>
            </a:r>
            <a:r>
              <a:rPr lang="ru-UA" sz="2000" dirty="0">
                <a:solidFill>
                  <a:srgbClr val="C00000"/>
                </a:solidFill>
              </a:rPr>
              <a:t> (</a:t>
            </a:r>
            <a:r>
              <a:rPr lang="ru-UA" sz="2000" dirty="0" err="1">
                <a:solidFill>
                  <a:srgbClr val="C00000"/>
                </a:solidFill>
              </a:rPr>
              <a:t>бойових</a:t>
            </a:r>
            <a:r>
              <a:rPr lang="ru-UA" sz="2000" dirty="0">
                <a:solidFill>
                  <a:srgbClr val="C00000"/>
                </a:solidFill>
              </a:rPr>
              <a:t>) </a:t>
            </a:r>
            <a:r>
              <a:rPr lang="ru-UA" sz="2000" dirty="0" err="1">
                <a:solidFill>
                  <a:srgbClr val="C00000"/>
                </a:solidFill>
              </a:rPr>
              <a:t>діи</a:t>
            </a:r>
            <a:r>
              <a:rPr lang="ru-UA" sz="2000" dirty="0">
                <a:solidFill>
                  <a:srgbClr val="C00000"/>
                </a:solidFill>
              </a:rPr>
              <a:t>̆ </a:t>
            </a:r>
            <a:r>
              <a:rPr lang="ru-UA" sz="2000" dirty="0" err="1">
                <a:solidFill>
                  <a:srgbClr val="C00000"/>
                </a:solidFill>
              </a:rPr>
              <a:t>або</a:t>
            </a:r>
            <a:r>
              <a:rPr lang="ru-UA" sz="2000" dirty="0">
                <a:solidFill>
                  <a:srgbClr val="C00000"/>
                </a:solidFill>
              </a:rPr>
              <a:t> </a:t>
            </a:r>
            <a:r>
              <a:rPr lang="ru-UA" sz="2000" dirty="0" err="1">
                <a:solidFill>
                  <a:srgbClr val="C00000"/>
                </a:solidFill>
              </a:rPr>
              <a:t>які</a:t>
            </a:r>
            <a:r>
              <a:rPr lang="ru-UA" sz="2000" dirty="0">
                <a:solidFill>
                  <a:srgbClr val="C00000"/>
                </a:solidFill>
              </a:rPr>
              <a:t> </a:t>
            </a:r>
            <a:r>
              <a:rPr lang="ru-UA" sz="2000" dirty="0" err="1">
                <a:solidFill>
                  <a:srgbClr val="C00000"/>
                </a:solidFill>
              </a:rPr>
              <a:t>перебувають</a:t>
            </a:r>
            <a:r>
              <a:rPr lang="ru-UA" sz="2000" dirty="0">
                <a:solidFill>
                  <a:srgbClr val="C00000"/>
                </a:solidFill>
              </a:rPr>
              <a:t> в </a:t>
            </a:r>
            <a:r>
              <a:rPr lang="ru-UA" sz="2000" dirty="0" err="1">
                <a:solidFill>
                  <a:srgbClr val="C00000"/>
                </a:solidFill>
              </a:rPr>
              <a:t>тимчасовіи</a:t>
            </a:r>
            <a:r>
              <a:rPr lang="ru-UA" sz="2000" dirty="0">
                <a:solidFill>
                  <a:srgbClr val="C00000"/>
                </a:solidFill>
              </a:rPr>
              <a:t>̆ </a:t>
            </a:r>
            <a:r>
              <a:rPr lang="ru-UA" sz="2000" dirty="0" err="1">
                <a:solidFill>
                  <a:srgbClr val="C00000"/>
                </a:solidFill>
              </a:rPr>
              <a:t>окупаціі</a:t>
            </a:r>
            <a:r>
              <a:rPr lang="ru-UA" sz="2000" dirty="0">
                <a:solidFill>
                  <a:srgbClr val="C00000"/>
                </a:solidFill>
              </a:rPr>
              <a:t>̈, </a:t>
            </a:r>
            <a:r>
              <a:rPr lang="ru-UA" sz="2000" dirty="0" err="1">
                <a:solidFill>
                  <a:srgbClr val="C00000"/>
                </a:solidFill>
              </a:rPr>
              <a:t>оточенні</a:t>
            </a:r>
            <a:r>
              <a:rPr lang="ru-UA" sz="2000" dirty="0">
                <a:solidFill>
                  <a:srgbClr val="C00000"/>
                </a:solidFill>
              </a:rPr>
              <a:t> (</a:t>
            </a:r>
            <a:r>
              <a:rPr lang="ru-UA" sz="2000" dirty="0" err="1">
                <a:solidFill>
                  <a:srgbClr val="C00000"/>
                </a:solidFill>
              </a:rPr>
              <a:t>блокуванні</a:t>
            </a:r>
            <a:r>
              <a:rPr lang="ru-UA" sz="2000" dirty="0">
                <a:solidFill>
                  <a:srgbClr val="C00000"/>
                </a:solidFill>
              </a:rPr>
              <a:t>),  </a:t>
            </a:r>
            <a:r>
              <a:rPr lang="ru-UA" sz="2000" dirty="0" err="1">
                <a:solidFill>
                  <a:srgbClr val="C00000"/>
                </a:solidFill>
              </a:rPr>
              <a:t>тимчасово</a:t>
            </a:r>
            <a:r>
              <a:rPr lang="ru-UA" sz="2000" dirty="0">
                <a:solidFill>
                  <a:srgbClr val="C00000"/>
                </a:solidFill>
              </a:rPr>
              <a:t> </a:t>
            </a:r>
            <a:r>
              <a:rPr lang="ru-UA" sz="2000" dirty="0" err="1">
                <a:solidFill>
                  <a:srgbClr val="C00000"/>
                </a:solidFill>
              </a:rPr>
              <a:t>анексованих</a:t>
            </a:r>
            <a:r>
              <a:rPr lang="ru-UA" sz="2000" dirty="0">
                <a:solidFill>
                  <a:srgbClr val="C00000"/>
                </a:solidFill>
              </a:rPr>
              <a:t> </a:t>
            </a:r>
            <a:r>
              <a:rPr lang="ru-UA" sz="2000" dirty="0" err="1">
                <a:solidFill>
                  <a:srgbClr val="C00000"/>
                </a:solidFill>
              </a:rPr>
              <a:t>територій</a:t>
            </a:r>
            <a:r>
              <a:rPr lang="ru-UA" sz="2000" dirty="0">
                <a:solidFill>
                  <a:srgbClr val="C00000"/>
                </a:solidFill>
              </a:rPr>
              <a:t> </a:t>
            </a:r>
            <a:r>
              <a:rPr lang="ru-UA" sz="2000" dirty="0" err="1">
                <a:solidFill>
                  <a:srgbClr val="C00000"/>
                </a:solidFill>
              </a:rPr>
              <a:t>України</a:t>
            </a:r>
            <a:r>
              <a:rPr lang="ru-UA" sz="2000" dirty="0">
                <a:solidFill>
                  <a:srgbClr val="C00000"/>
                </a:solidFill>
              </a:rPr>
              <a:t>, а також </a:t>
            </a:r>
            <a:r>
              <a:rPr lang="ru-UA" sz="2000" dirty="0" err="1">
                <a:solidFill>
                  <a:srgbClr val="C00000"/>
                </a:solidFill>
              </a:rPr>
              <a:t>територій</a:t>
            </a:r>
            <a:r>
              <a:rPr lang="ru-UA" sz="2000" dirty="0">
                <a:solidFill>
                  <a:srgbClr val="C00000"/>
                </a:solidFill>
              </a:rPr>
              <a:t> </a:t>
            </a:r>
            <a:r>
              <a:rPr lang="ru-UA" sz="2000" dirty="0" err="1">
                <a:solidFill>
                  <a:srgbClr val="C00000"/>
                </a:solidFill>
              </a:rPr>
              <a:t>проведення</a:t>
            </a:r>
            <a:r>
              <a:rPr lang="ru-UA" sz="2000" dirty="0">
                <a:solidFill>
                  <a:srgbClr val="C00000"/>
                </a:solidFill>
              </a:rPr>
              <a:t> </a:t>
            </a:r>
            <a:r>
              <a:rPr lang="ru-UA" sz="2000" dirty="0" err="1">
                <a:solidFill>
                  <a:srgbClr val="C00000"/>
                </a:solidFill>
              </a:rPr>
              <a:t>операцій</a:t>
            </a:r>
            <a:r>
              <a:rPr lang="ru-UA" sz="2000" dirty="0">
                <a:solidFill>
                  <a:srgbClr val="C00000"/>
                </a:solidFill>
              </a:rPr>
              <a:t> </a:t>
            </a:r>
            <a:r>
              <a:rPr lang="ru-UA" sz="2000" dirty="0" err="1">
                <a:solidFill>
                  <a:srgbClr val="C00000"/>
                </a:solidFill>
              </a:rPr>
              <a:t>Об’єднаних</a:t>
            </a:r>
            <a:r>
              <a:rPr lang="ru-UA" sz="2000" dirty="0">
                <a:solidFill>
                  <a:srgbClr val="C00000"/>
                </a:solidFill>
              </a:rPr>
              <a:t> сил.</a:t>
            </a: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D112FF0-DD95-49B4-89CC-DE147B67B0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77969">
            <a:off x="6533388" y="2561060"/>
            <a:ext cx="1888080" cy="154717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Изображение выглядит как круг, мультфильм, Детское искусств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85EFB988-820A-8507-7F11-42CF1B9468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245" y="4425058"/>
            <a:ext cx="2317364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131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4C025C-FB00-365B-E066-C56CEA876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26B91FEA-4403-2A86-3625-F2B9FB806F0C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Територія дії Договору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0BF018-DE92-F5D0-87C7-BB2A6DBDB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318F89A6-C28B-17E2-5AED-E261DF2E4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358652"/>
              </p:ext>
            </p:extLst>
          </p:nvPr>
        </p:nvGraphicFramePr>
        <p:xfrm>
          <a:off x="992560" y="618958"/>
          <a:ext cx="7443597" cy="59799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0829">
                  <a:extLst>
                    <a:ext uri="{9D8B030D-6E8A-4147-A177-3AD203B41FA5}">
                      <a16:colId xmlns:a16="http://schemas.microsoft.com/office/drawing/2014/main" val="408454101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2347721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014339856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44695774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665796305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722922558"/>
                    </a:ext>
                  </a:extLst>
                </a:gridCol>
              </a:tblGrid>
              <a:tr h="313346">
                <a:tc gridSpan="6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uk-UA" sz="1600" b="1" u="none" strike="noStrike" dirty="0">
                          <a:effectLst/>
                        </a:rPr>
                        <a:t>Перелік країн за територією дії Європа </a:t>
                      </a:r>
                      <a:r>
                        <a:rPr lang="uk-UA" sz="1600" b="1" u="none" strike="noStrike" dirty="0" err="1">
                          <a:effectLst/>
                        </a:rPr>
                        <a:t>вкл.країни</a:t>
                      </a:r>
                      <a:r>
                        <a:rPr lang="uk-UA" sz="1600" b="1" u="none" strike="noStrike" dirty="0">
                          <a:effectLst/>
                        </a:rPr>
                        <a:t> Шенген та Єгипет  (</a:t>
                      </a:r>
                      <a:r>
                        <a:rPr lang="cs-CZ" sz="1600" b="1" u="none" strike="noStrike" dirty="0">
                          <a:effectLst/>
                        </a:rPr>
                        <a:t>EUR + Egypt)</a:t>
                      </a:r>
                      <a:endParaRPr lang="cs-CZ" sz="16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5860244"/>
                  </a:ext>
                </a:extLst>
              </a:tr>
              <a:tr h="21515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№</a:t>
                      </a:r>
                      <a:endParaRPr lang="ru-UA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Назва </a:t>
                      </a:r>
                      <a:endParaRPr lang="uk-UA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№</a:t>
                      </a:r>
                      <a:endParaRPr lang="ru-UA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 grid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Назва </a:t>
                      </a:r>
                      <a:endParaRPr lang="uk-UA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031124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1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Австрія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20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Італія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39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Сербія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269353679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2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Азербайджан </a:t>
                      </a:r>
                      <a:endParaRPr lang="uk-UA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21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>
                          <a:effectLst/>
                        </a:rPr>
                        <a:t>Казахстан </a:t>
                      </a:r>
                      <a:endParaRPr lang="uk-UA" sz="14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40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Словаччина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3605310499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3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Албанія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22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>
                          <a:effectLst/>
                        </a:rPr>
                        <a:t>Кіпр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41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Словенія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3011952477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4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Андорра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23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Латвія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42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Туреччина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3221482362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5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Білорусія </a:t>
                      </a:r>
                      <a:endParaRPr lang="uk-UA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24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Литва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43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Угорщина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3628952736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6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Бельгія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25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Ліхтенштейн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44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Україна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3151489629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7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Болгарія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26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Люксембург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45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Фінляндія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1402941058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8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Боснія і Герцеговина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27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Македонія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46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Франція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2711049051"/>
                  </a:ext>
                </a:extLst>
              </a:tr>
              <a:tr h="42721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9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Ватикан, Місто-Держава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28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Мальта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47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Хорватія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2101326188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10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Вірменія</a:t>
                      </a:r>
                      <a:endParaRPr lang="uk-UA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29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Молдова </a:t>
                      </a:r>
                      <a:endParaRPr lang="uk-UA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48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Чеська Республіка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2093587440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11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Велика Британія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30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Монако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49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Чорногорія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826142705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12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Греція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31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Нідерланди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50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Швейцарія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1208437457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13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>
                          <a:effectLst/>
                        </a:rPr>
                        <a:t>Грузія</a:t>
                      </a:r>
                      <a:endParaRPr lang="uk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32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Німеччина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51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Швеція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2034558143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14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>
                          <a:effectLst/>
                        </a:rPr>
                        <a:t>Данія</a:t>
                      </a:r>
                      <a:endParaRPr lang="uk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33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Норвегія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501062157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15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Естонія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34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Польща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3134148559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16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>
                          <a:effectLst/>
                        </a:rPr>
                        <a:t>Єгипет</a:t>
                      </a:r>
                      <a:endParaRPr lang="uk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35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Португалія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716960207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17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>
                          <a:effectLst/>
                        </a:rPr>
                        <a:t>Ірландія</a:t>
                      </a:r>
                      <a:endParaRPr lang="uk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36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Росія </a:t>
                      </a:r>
                      <a:endParaRPr lang="uk-UA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3654745065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18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Ісландія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37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Румунія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2994287350"/>
                  </a:ext>
                </a:extLst>
              </a:tr>
              <a:tr h="278905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>
                          <a:effectLst/>
                        </a:rPr>
                        <a:t>19</a:t>
                      </a:r>
                      <a:endParaRPr lang="ru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>
                          <a:effectLst/>
                        </a:rPr>
                        <a:t>Іспанія</a:t>
                      </a:r>
                      <a:endParaRPr lang="uk-UA" sz="14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38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Сан </a:t>
                      </a:r>
                      <a:r>
                        <a:rPr lang="uk-UA" sz="1400" u="none" strike="noStrike" dirty="0" err="1">
                          <a:effectLst/>
                        </a:rPr>
                        <a:t>Маріно</a:t>
                      </a: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uk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101" marR="3101" marT="3101" marB="0" anchor="ctr"/>
                </a:tc>
                <a:extLst>
                  <a:ext uri="{0D108BD9-81ED-4DB2-BD59-A6C34878D82A}">
                    <a16:rowId xmlns:a16="http://schemas.microsoft.com/office/drawing/2014/main" val="128278331"/>
                  </a:ext>
                </a:extLst>
              </a:tr>
            </a:tbl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DE7CEF3-536B-81C6-2F5D-3642EC1E9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120" y="5065157"/>
            <a:ext cx="1944216" cy="1593177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3720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32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Зміст презентації</a:t>
            </a:r>
            <a:endParaRPr lang="ru-RU" sz="32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7870" y="596585"/>
            <a:ext cx="7056783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cs typeface="Times New Roman" pitchFamily="18" charset="0"/>
              </a:rPr>
              <a:t>1. </a:t>
            </a:r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Методологічна база</a:t>
            </a:r>
          </a:p>
          <a:p>
            <a:r>
              <a:rPr lang="uk-UA" sz="2000" b="1" i="1" dirty="0">
                <a:cs typeface="Times New Roman" pitchFamily="18" charset="0"/>
              </a:rPr>
              <a:t>2. Предмет Договору страхування/об'єкт страхуванн</a:t>
            </a:r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я</a:t>
            </a:r>
          </a:p>
          <a:p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3. </a:t>
            </a:r>
            <a:r>
              <a:rPr lang="uk-UA" sz="2000" b="1" i="1" dirty="0">
                <a:solidFill>
                  <a:srgbClr val="FF0000"/>
                </a:solidFill>
              </a:rPr>
              <a:t>Страхувальник та Застраховані особи/обмеження. Вигодонабувач./обмеження</a:t>
            </a:r>
          </a:p>
          <a:p>
            <a:r>
              <a:rPr lang="uk-UA" sz="2000" b="1" dirty="0">
                <a:latin typeface="Times New Roman, serif"/>
              </a:rPr>
              <a:t>4. </a:t>
            </a:r>
            <a:r>
              <a:rPr lang="uk-UA" sz="2000" b="1" i="1" dirty="0"/>
              <a:t>Не приймаються на страхування</a:t>
            </a:r>
          </a:p>
          <a:p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5. </a:t>
            </a:r>
            <a:r>
              <a:rPr lang="uk-UA" sz="2000" b="1" i="1" kern="0" dirty="0">
                <a:solidFill>
                  <a:srgbClr val="FF0000"/>
                </a:solidFill>
                <a:cs typeface="Times New Roman" pitchFamily="18" charset="0"/>
              </a:rPr>
              <a:t>Розрахунок страхового тарифу/страхового платежу</a:t>
            </a:r>
            <a:endParaRPr lang="uk-UA" sz="2000" b="1" i="1" dirty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uk-UA" sz="2000" b="1" i="1" dirty="0">
                <a:cs typeface="Times New Roman" pitchFamily="18" charset="0"/>
              </a:rPr>
              <a:t>6. </a:t>
            </a:r>
            <a:r>
              <a:rPr lang="uk-UA" sz="2000" b="1" i="1" kern="0" dirty="0">
                <a:cs typeface="Times New Roman" pitchFamily="18" charset="0"/>
              </a:rPr>
              <a:t>Визначення Страхової суми</a:t>
            </a:r>
            <a:endParaRPr lang="ru-RU" sz="2000" b="1" i="1" kern="0" dirty="0">
              <a:cs typeface="Times New Roman" pitchFamily="18" charset="0"/>
            </a:endParaRPr>
          </a:p>
          <a:p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7. </a:t>
            </a:r>
            <a:r>
              <a:rPr lang="uk-UA" sz="2000" b="1" i="1" kern="0" dirty="0">
                <a:solidFill>
                  <a:srgbClr val="FF0000"/>
                </a:solidFill>
                <a:cs typeface="Times New Roman" pitchFamily="18" charset="0"/>
              </a:rPr>
              <a:t>ФРАНШИЗА</a:t>
            </a:r>
            <a:endParaRPr lang="ru-RU" sz="2000" b="1" i="1" kern="0" dirty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uk-UA" sz="2000" b="1" i="1" dirty="0">
                <a:cs typeface="Times New Roman" pitchFamily="18" charset="0"/>
              </a:rPr>
              <a:t>8. </a:t>
            </a:r>
            <a:r>
              <a:rPr lang="uk-UA" sz="2000" b="1" i="1" kern="0" dirty="0">
                <a:cs typeface="Times New Roman" pitchFamily="18" charset="0"/>
              </a:rPr>
              <a:t>Страхові ризики/страхові випадки </a:t>
            </a:r>
            <a:r>
              <a:rPr lang="uk-UA" sz="2000" b="1" i="1" u="sng" dirty="0"/>
              <a:t>(код: 012) </a:t>
            </a:r>
          </a:p>
          <a:p>
            <a:r>
              <a:rPr lang="uk-UA" sz="2000" b="1" i="1" kern="0" dirty="0">
                <a:solidFill>
                  <a:srgbClr val="FF0000"/>
                </a:solidFill>
                <a:cs typeface="Times New Roman" pitchFamily="18" charset="0"/>
              </a:rPr>
              <a:t>9. Страхові ризики/страхові випадки </a:t>
            </a:r>
            <a:r>
              <a:rPr lang="uk-UA" sz="2000" b="1" i="1" u="sng" dirty="0">
                <a:solidFill>
                  <a:srgbClr val="FF0000"/>
                </a:solidFill>
              </a:rPr>
              <a:t>(код: 001) </a:t>
            </a:r>
          </a:p>
          <a:p>
            <a:r>
              <a:rPr lang="uk-UA" sz="2000" b="1" i="1" kern="0" dirty="0">
                <a:cs typeface="Times New Roman" pitchFamily="18" charset="0"/>
              </a:rPr>
              <a:t>10. Страхові ризики/страхові випадки </a:t>
            </a:r>
            <a:r>
              <a:rPr lang="uk-UA" sz="2000" b="1" i="1" u="sng" dirty="0"/>
              <a:t>(код: 002) </a:t>
            </a:r>
            <a:endParaRPr lang="ru-RU" sz="2000" b="1" i="1" dirty="0">
              <a:cs typeface="Times New Roman" pitchFamily="18" charset="0"/>
            </a:endParaRPr>
          </a:p>
          <a:p>
            <a:r>
              <a:rPr lang="ru-RU" sz="2000" b="1" i="1" dirty="0">
                <a:solidFill>
                  <a:srgbClr val="FF0000"/>
                </a:solidFill>
                <a:cs typeface="Times New Roman" pitchFamily="18" charset="0"/>
              </a:rPr>
              <a:t>11. </a:t>
            </a:r>
            <a:r>
              <a:rPr lang="uk-UA" sz="2000" b="1" i="1" kern="0" dirty="0">
                <a:solidFill>
                  <a:srgbClr val="FF0000"/>
                </a:solidFill>
                <a:cs typeface="Times New Roman" pitchFamily="18" charset="0"/>
              </a:rPr>
              <a:t>Програми страхування</a:t>
            </a:r>
            <a:endParaRPr lang="ru-RU" sz="2000" b="1" i="1" dirty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ru-RU" sz="2000" b="1" i="1" dirty="0">
                <a:cs typeface="Times New Roman" pitchFamily="18" charset="0"/>
              </a:rPr>
              <a:t>12. </a:t>
            </a:r>
            <a:r>
              <a:rPr lang="uk-UA" sz="2000" b="1" i="1" kern="0" dirty="0">
                <a:cs typeface="Times New Roman" pitchFamily="18" charset="0"/>
              </a:rPr>
              <a:t>Територія дії Договору</a:t>
            </a:r>
            <a:endParaRPr lang="ru-RU" sz="2000" b="1" i="1" dirty="0">
              <a:cs typeface="Times New Roman" pitchFamily="18" charset="0"/>
            </a:endParaRPr>
          </a:p>
          <a:p>
            <a:r>
              <a:rPr lang="ru-RU" sz="2000" b="1" i="1" dirty="0">
                <a:solidFill>
                  <a:srgbClr val="FF0000"/>
                </a:solidFill>
                <a:cs typeface="Times New Roman" pitchFamily="18" charset="0"/>
              </a:rPr>
              <a:t>13. </a:t>
            </a:r>
            <a:r>
              <a:rPr lang="uk-UA" sz="2000" b="1" i="1" kern="0" dirty="0">
                <a:solidFill>
                  <a:srgbClr val="FF0000"/>
                </a:solidFill>
                <a:cs typeface="Times New Roman" pitchFamily="18" charset="0"/>
              </a:rPr>
              <a:t>Умови страхування</a:t>
            </a:r>
          </a:p>
          <a:p>
            <a:r>
              <a:rPr lang="uk-UA" sz="2000" b="1" i="1" kern="0" dirty="0">
                <a:cs typeface="Times New Roman" pitchFamily="18" charset="0"/>
              </a:rPr>
              <a:t>14. Строк дії Договору</a:t>
            </a:r>
          </a:p>
          <a:p>
            <a:r>
              <a:rPr lang="uk-UA" sz="2000" b="1" i="1" kern="0" dirty="0">
                <a:solidFill>
                  <a:srgbClr val="FF0000"/>
                </a:solidFill>
                <a:cs typeface="Times New Roman" pitchFamily="18" charset="0"/>
              </a:rPr>
              <a:t>15. Програми страхування та Страхові суми</a:t>
            </a:r>
          </a:p>
          <a:p>
            <a:r>
              <a:rPr lang="uk-UA" sz="2000" b="1" i="1" dirty="0"/>
              <a:t>16. Знижки</a:t>
            </a:r>
          </a:p>
          <a:p>
            <a:r>
              <a:rPr lang="uk-UA" sz="2000" b="1" i="1" kern="0" dirty="0">
                <a:solidFill>
                  <a:srgbClr val="FF0000"/>
                </a:solidFill>
                <a:cs typeface="Times New Roman" pitchFamily="18" charset="0"/>
              </a:rPr>
              <a:t>17. Особливості укладання договору страхування</a:t>
            </a:r>
          </a:p>
          <a:p>
            <a:r>
              <a:rPr lang="uk-UA" sz="2000" b="1" i="1" kern="0" dirty="0">
                <a:cs typeface="Times New Roman" pitchFamily="18" charset="0"/>
              </a:rPr>
              <a:t>18. Документи в системі </a:t>
            </a:r>
            <a:r>
              <a:rPr lang="uk-UA" sz="2000" b="1" i="1" kern="0" dirty="0" err="1">
                <a:cs typeface="Times New Roman" pitchFamily="18" charset="0"/>
              </a:rPr>
              <a:t>ПрофІТсофт</a:t>
            </a:r>
            <a:endParaRPr lang="uk-UA" sz="2000" b="1" i="1" kern="0" dirty="0">
              <a:cs typeface="Times New Roman" pitchFamily="18" charset="0"/>
            </a:endParaRPr>
          </a:p>
          <a:p>
            <a:r>
              <a:rPr lang="uk-UA" sz="2000" b="1" i="1" kern="0" dirty="0">
                <a:solidFill>
                  <a:srgbClr val="FF0000"/>
                </a:solidFill>
                <a:cs typeface="Times New Roman" pitchFamily="18" charset="0"/>
              </a:rPr>
              <a:t>19. КАРТА РЕГІОНАЛЬНОЇ МЕРЕЖІ</a:t>
            </a:r>
            <a:endParaRPr lang="ru-RU" sz="2000" b="1" i="1" kern="0" dirty="0">
              <a:solidFill>
                <a:srgbClr val="FF0000"/>
              </a:solidFill>
              <a:cs typeface="Times New Roman" pitchFamily="18" charset="0"/>
            </a:endParaRPr>
          </a:p>
          <a:p>
            <a:endParaRPr lang="uk-UA" sz="2000" b="1" kern="0" dirty="0">
              <a:cs typeface="Times New Roman" pitchFamily="18" charset="0"/>
            </a:endParaRPr>
          </a:p>
          <a:p>
            <a:endParaRPr lang="ru-RU" sz="2000" b="1" kern="0" dirty="0">
              <a:cs typeface="Times New Roman" pitchFamily="18" charset="0"/>
            </a:endParaRPr>
          </a:p>
          <a:p>
            <a:endParaRPr lang="ru-RU" sz="2000" b="1" kern="0" dirty="0">
              <a:cs typeface="Times New Roman" pitchFamily="18" charset="0"/>
            </a:endParaRPr>
          </a:p>
          <a:p>
            <a:endParaRPr lang="ru-RU" sz="2000" b="1" kern="0" dirty="0">
              <a:solidFill>
                <a:schemeClr val="bg1"/>
              </a:solidFill>
              <a:cs typeface="Times New Roman" pitchFamily="18" charset="0"/>
            </a:endParaRPr>
          </a:p>
          <a:p>
            <a:endParaRPr lang="uk-UA" sz="2000" b="1" kern="0" dirty="0">
              <a:cs typeface="Times New Roman" pitchFamily="18" charset="0"/>
            </a:endParaRPr>
          </a:p>
          <a:p>
            <a:endParaRPr lang="ru-RU" sz="2000" b="1" kern="0" dirty="0">
              <a:cs typeface="Times New Roman" pitchFamily="18" charset="0"/>
            </a:endParaRPr>
          </a:p>
          <a:p>
            <a:endParaRPr lang="ru-RU" sz="2000" b="1" kern="0" dirty="0">
              <a:cs typeface="Times New Roman" pitchFamily="18" charset="0"/>
            </a:endParaRPr>
          </a:p>
          <a:p>
            <a:endParaRPr lang="ru-RU" sz="2000" b="1" kern="0" dirty="0">
              <a:cs typeface="Times New Roman" pitchFamily="18" charset="0"/>
            </a:endParaRPr>
          </a:p>
          <a:p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</p:txBody>
      </p:sp>
      <p:pic>
        <p:nvPicPr>
          <p:cNvPr id="2" name="Рисунок 1" descr="umnye_mys.jpg">
            <a:extLst>
              <a:ext uri="{FF2B5EF4-FFF2-40B4-BE49-F238E27FC236}">
                <a16:creationId xmlns:a16="http://schemas.microsoft.com/office/drawing/2014/main" id="{988D5162-E7E0-D148-8A46-187746BBE8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3199" y="2335476"/>
            <a:ext cx="2965731" cy="2965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02114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3090E-233D-22F3-444D-4FE54C82E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CCFBD5FD-6EB2-6502-284A-555CA0FBDE4A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Територія дії Договору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7916E5-CC5B-7041-8BD1-ED84B14B0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7E511A3-79B2-649D-D56C-819C7CD041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678348"/>
              </p:ext>
            </p:extLst>
          </p:nvPr>
        </p:nvGraphicFramePr>
        <p:xfrm>
          <a:off x="128464" y="620688"/>
          <a:ext cx="8915400" cy="61038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4851">
                  <a:extLst>
                    <a:ext uri="{9D8B030D-6E8A-4147-A177-3AD203B41FA5}">
                      <a16:colId xmlns:a16="http://schemas.microsoft.com/office/drawing/2014/main" val="119238077"/>
                    </a:ext>
                  </a:extLst>
                </a:gridCol>
                <a:gridCol w="962696">
                  <a:extLst>
                    <a:ext uri="{9D8B030D-6E8A-4147-A177-3AD203B41FA5}">
                      <a16:colId xmlns:a16="http://schemas.microsoft.com/office/drawing/2014/main" val="2286467726"/>
                    </a:ext>
                  </a:extLst>
                </a:gridCol>
                <a:gridCol w="411587">
                  <a:extLst>
                    <a:ext uri="{9D8B030D-6E8A-4147-A177-3AD203B41FA5}">
                      <a16:colId xmlns:a16="http://schemas.microsoft.com/office/drawing/2014/main" val="4264473198"/>
                    </a:ext>
                  </a:extLst>
                </a:gridCol>
                <a:gridCol w="962696">
                  <a:extLst>
                    <a:ext uri="{9D8B030D-6E8A-4147-A177-3AD203B41FA5}">
                      <a16:colId xmlns:a16="http://schemas.microsoft.com/office/drawing/2014/main" val="1604893664"/>
                    </a:ext>
                  </a:extLst>
                </a:gridCol>
                <a:gridCol w="334851">
                  <a:extLst>
                    <a:ext uri="{9D8B030D-6E8A-4147-A177-3AD203B41FA5}">
                      <a16:colId xmlns:a16="http://schemas.microsoft.com/office/drawing/2014/main" val="218965343"/>
                    </a:ext>
                  </a:extLst>
                </a:gridCol>
                <a:gridCol w="1046408">
                  <a:extLst>
                    <a:ext uri="{9D8B030D-6E8A-4147-A177-3AD203B41FA5}">
                      <a16:colId xmlns:a16="http://schemas.microsoft.com/office/drawing/2014/main" val="465431594"/>
                    </a:ext>
                  </a:extLst>
                </a:gridCol>
                <a:gridCol w="299970">
                  <a:extLst>
                    <a:ext uri="{9D8B030D-6E8A-4147-A177-3AD203B41FA5}">
                      <a16:colId xmlns:a16="http://schemas.microsoft.com/office/drawing/2014/main" val="2639912360"/>
                    </a:ext>
                  </a:extLst>
                </a:gridCol>
                <a:gridCol w="1137097">
                  <a:extLst>
                    <a:ext uri="{9D8B030D-6E8A-4147-A177-3AD203B41FA5}">
                      <a16:colId xmlns:a16="http://schemas.microsoft.com/office/drawing/2014/main" val="756447979"/>
                    </a:ext>
                  </a:extLst>
                </a:gridCol>
                <a:gridCol w="334851">
                  <a:extLst>
                    <a:ext uri="{9D8B030D-6E8A-4147-A177-3AD203B41FA5}">
                      <a16:colId xmlns:a16="http://schemas.microsoft.com/office/drawing/2014/main" val="495786101"/>
                    </a:ext>
                  </a:extLst>
                </a:gridCol>
                <a:gridCol w="1234762">
                  <a:extLst>
                    <a:ext uri="{9D8B030D-6E8A-4147-A177-3AD203B41FA5}">
                      <a16:colId xmlns:a16="http://schemas.microsoft.com/office/drawing/2014/main" val="4089671443"/>
                    </a:ext>
                  </a:extLst>
                </a:gridCol>
                <a:gridCol w="334851">
                  <a:extLst>
                    <a:ext uri="{9D8B030D-6E8A-4147-A177-3AD203B41FA5}">
                      <a16:colId xmlns:a16="http://schemas.microsoft.com/office/drawing/2014/main" val="1720010746"/>
                    </a:ext>
                  </a:extLst>
                </a:gridCol>
                <a:gridCol w="1520780">
                  <a:extLst>
                    <a:ext uri="{9D8B030D-6E8A-4147-A177-3AD203B41FA5}">
                      <a16:colId xmlns:a16="http://schemas.microsoft.com/office/drawing/2014/main" val="2482318170"/>
                    </a:ext>
                  </a:extLst>
                </a:gridCol>
              </a:tblGrid>
              <a:tr h="559426">
                <a:tc gridSpan="1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uk-UA" sz="1600" b="1" u="sng" strike="noStrike" dirty="0">
                          <a:effectLst/>
                        </a:rPr>
                        <a:t>Перелік країн за територією дії  Весь світ /</a:t>
                      </a:r>
                      <a:r>
                        <a:rPr lang="cs-CZ" sz="1600" b="1" u="sng" strike="noStrike" dirty="0">
                          <a:effectLst/>
                        </a:rPr>
                        <a:t>World (</a:t>
                      </a:r>
                      <a:r>
                        <a:rPr lang="uk-UA" sz="1600" b="1" u="sng" strike="noStrike" dirty="0">
                          <a:effectLst/>
                        </a:rPr>
                        <a:t>без США, Канади, </a:t>
                      </a:r>
                      <a:r>
                        <a:rPr lang="uk-UA" sz="1600" b="1" u="sng" strike="noStrike" dirty="0" err="1">
                          <a:effectLst/>
                        </a:rPr>
                        <a:t>Ізралю</a:t>
                      </a:r>
                      <a:r>
                        <a:rPr lang="uk-UA" sz="1600" b="1" u="sng" strike="noStrike" dirty="0">
                          <a:effectLst/>
                        </a:rPr>
                        <a:t>, Тайланда та </a:t>
                      </a:r>
                      <a:r>
                        <a:rPr lang="uk-UA" sz="1600" b="1" u="sng" strike="noStrike" dirty="0" err="1">
                          <a:effectLst/>
                        </a:rPr>
                        <a:t>Австралии</a:t>
                      </a:r>
                      <a:r>
                        <a:rPr lang="uk-UA" sz="1600" b="1" u="sng" strike="noStrike" dirty="0">
                          <a:effectLst/>
                        </a:rPr>
                        <a:t>/</a:t>
                      </a:r>
                      <a:r>
                        <a:rPr lang="cs-CZ" sz="1600" b="1" u="sng" strike="noStrike" dirty="0">
                          <a:effectLst/>
                        </a:rPr>
                        <a:t>exc.USA, Canada, Israel, Thailand and Australia  )</a:t>
                      </a:r>
                      <a:endParaRPr lang="cs-CZ" sz="1600" b="1" i="0" u="sng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783020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 dirty="0">
                          <a:effectLst/>
                        </a:rPr>
                        <a:t>№</a:t>
                      </a:r>
                      <a:endParaRPr lang="ru-UA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Назва </a:t>
                      </a:r>
                      <a:endParaRPr lang="uk-UA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 </a:t>
                      </a:r>
                      <a:endParaRPr lang="ru-UA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 dirty="0">
                          <a:effectLst/>
                        </a:rPr>
                        <a:t> </a:t>
                      </a:r>
                      <a:endParaRPr lang="ru-UA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№</a:t>
                      </a:r>
                      <a:endParaRPr lang="ru-UA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Назва </a:t>
                      </a:r>
                      <a:endParaRPr lang="uk-UA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№</a:t>
                      </a:r>
                      <a:endParaRPr lang="ru-UA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Назва </a:t>
                      </a:r>
                      <a:endParaRPr lang="uk-UA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№</a:t>
                      </a:r>
                      <a:endParaRPr lang="ru-UA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Назва </a:t>
                      </a:r>
                      <a:endParaRPr lang="uk-UA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№</a:t>
                      </a:r>
                      <a:endParaRPr lang="ru-UA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Назва </a:t>
                      </a:r>
                      <a:endParaRPr lang="uk-UA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extLst>
                  <a:ext uri="{0D108BD9-81ED-4DB2-BD59-A6C34878D82A}">
                    <a16:rowId xmlns:a16="http://schemas.microsoft.com/office/drawing/2014/main" val="262437012"/>
                  </a:ext>
                </a:extLst>
              </a:tr>
              <a:tr h="28183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Європа (</a:t>
                      </a:r>
                      <a:r>
                        <a:rPr lang="cs-CZ" sz="900" u="none" strike="noStrike">
                          <a:effectLst/>
                        </a:rPr>
                        <a:t>EUR)</a:t>
                      </a:r>
                      <a:endParaRPr lang="cs-CZ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31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Гваделупа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61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Камерун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91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Мексика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121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Свазиленд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151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Центральна Африканська Республіка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extLst>
                  <a:ext uri="{0D108BD9-81ED-4DB2-BD59-A6C34878D82A}">
                    <a16:rowId xmlns:a16="http://schemas.microsoft.com/office/drawing/2014/main" val="917564643"/>
                  </a:ext>
                </a:extLst>
              </a:tr>
              <a:tr h="28183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 dirty="0">
                          <a:effectLst/>
                        </a:rPr>
                        <a:t>2</a:t>
                      </a:r>
                      <a:endParaRPr lang="ru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Алжир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32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Гватемала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 dirty="0">
                          <a:effectLst/>
                        </a:rPr>
                        <a:t>62</a:t>
                      </a:r>
                      <a:endParaRPr lang="ru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Капо Верде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92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Мікронезія (Федеральні Штати)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122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Сейшели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152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Чад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extLst>
                  <a:ext uri="{0D108BD9-81ED-4DB2-BD59-A6C34878D82A}">
                    <a16:rowId xmlns:a16="http://schemas.microsoft.com/office/drawing/2014/main" val="983564001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Ангілла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33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Гвіана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63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Катар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93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Мозамбік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123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Сенегал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153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Чилі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extLst>
                  <a:ext uri="{0D108BD9-81ED-4DB2-BD59-A6C34878D82A}">
                    <a16:rowId xmlns:a16="http://schemas.microsoft.com/office/drawing/2014/main" val="1669623722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Ангола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34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Гвінея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64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Кенія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94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Монголія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124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Сент Вінсент і Гренадіни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154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Шотландія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extLst>
                  <a:ext uri="{0D108BD9-81ED-4DB2-BD59-A6C34878D82A}">
                    <a16:rowId xmlns:a16="http://schemas.microsoft.com/office/drawing/2014/main" val="460391611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Антарктика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35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Гвінея-Біссау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65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Киргизія </a:t>
                      </a:r>
                      <a:endParaRPr lang="uk-UA" sz="9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95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Намібія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125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Сингапур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155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Шрі Ланка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extLst>
                  <a:ext uri="{0D108BD9-81ED-4DB2-BD59-A6C34878D82A}">
                    <a16:rowId xmlns:a16="http://schemas.microsoft.com/office/drawing/2014/main" val="2186317810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Антигуа і Барбуда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36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Гібралтар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66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Китай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96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Науру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126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Соломонові острови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156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ЮАР / Південна Африка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extLst>
                  <a:ext uri="{0D108BD9-81ED-4DB2-BD59-A6C34878D82A}">
                    <a16:rowId xmlns:a16="http://schemas.microsoft.com/office/drawing/2014/main" val="3213930724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Аргентина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37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Гондурас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67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Кірібаті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97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Непал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127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Сомалі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157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Ямайка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extLst>
                  <a:ext uri="{0D108BD9-81ED-4DB2-BD59-A6C34878D82A}">
                    <a16:rowId xmlns:a16="http://schemas.microsoft.com/office/drawing/2014/main" val="2171281248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Аруба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38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Гон-Конг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68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Колумбія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98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Нігер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128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Судан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158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Японія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extLst>
                  <a:ext uri="{0D108BD9-81ED-4DB2-BD59-A6C34878D82A}">
                    <a16:rowId xmlns:a16="http://schemas.microsoft.com/office/drawing/2014/main" val="4254336678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Афганістан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39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Гренада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69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Комори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99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Нігерія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129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Сурінам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843909514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Багами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40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Гренландія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70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Конго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100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Нікарагуа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130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Східний Тимор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622748008"/>
                  </a:ext>
                </a:extLst>
              </a:tr>
              <a:tr h="28183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Бангладеш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41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Гуам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71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Корейська Республіка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101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Нова Зеландія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131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Сьєрра Леоне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1469734023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Барбадос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42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Джибуті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72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Коста Ріка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102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Нова Каледонія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132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Таджикистан </a:t>
                      </a:r>
                      <a:endParaRPr lang="uk-UA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1510838569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Бахрейн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43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Домініка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73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Кот д'Івуар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103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Об'єднане Королівство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133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Тайвань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2385780939"/>
                  </a:ext>
                </a:extLst>
              </a:tr>
              <a:tr h="28183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Беліз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44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Домініканська Республіка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74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Кувейт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104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Об'єднані Арабські Емірати (ОАЕ) 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134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Танзанія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3549456547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Бенін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45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Еквадор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75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Кука, острови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105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Оман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135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Того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1418940047"/>
                  </a:ext>
                </a:extLst>
              </a:tr>
              <a:tr h="420628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 err="1">
                          <a:effectLst/>
                        </a:rPr>
                        <a:t>Бермуда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46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Екваторіальна Гвінея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76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Лаоська Народно-Демократична Республіка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 dirty="0">
                          <a:effectLst/>
                        </a:rPr>
                        <a:t>106</a:t>
                      </a:r>
                      <a:endParaRPr lang="ru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Пакістан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136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Тонга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3613963161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Болівія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47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Ель Сальвадор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77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Лесото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 dirty="0">
                          <a:effectLst/>
                        </a:rPr>
                        <a:t>107</a:t>
                      </a:r>
                      <a:endParaRPr lang="ru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Палау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137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Тринідад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817941200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Ботсвана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48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Еритрея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78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Ливан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 dirty="0">
                          <a:effectLst/>
                        </a:rPr>
                        <a:t>108</a:t>
                      </a:r>
                      <a:endParaRPr lang="ru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Панама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138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Тринідад і Тобаго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4189104608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Бразилія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49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Ефіопія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79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Ліберія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109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Папуа Нова Гвінея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139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Тувалу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358290711"/>
                  </a:ext>
                </a:extLst>
              </a:tr>
              <a:tr h="28183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20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Бруней Даруссалам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50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Ємен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80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Лівія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110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Парагвай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140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Туніс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672929311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21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Буркіна Фасо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51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Замбія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81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Мавританія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111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Перу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141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Туркменистан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2856921414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22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Бурунді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52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Західна Сахара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82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Мадагаскар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112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Південна Корея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142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Уганда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597161653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23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Бутан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53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Зимбабве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83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Макао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113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Північна Ірландія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143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Уельс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2153192791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24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Вануату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54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І́ндія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84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Малаві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114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Пуерто Ріко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144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Узбекистан </a:t>
                      </a:r>
                      <a:endParaRPr lang="uk-UA" sz="9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614519167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25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Венесуела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 dirty="0">
                          <a:effectLst/>
                        </a:rPr>
                        <a:t>55</a:t>
                      </a:r>
                      <a:endParaRPr lang="ru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Індонезія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85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Малайзія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115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Реуніон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145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Уругвай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3280030799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26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В'єтнам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56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 err="1">
                          <a:effectLst/>
                        </a:rPr>
                        <a:t>Іорданія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86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Малі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116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Різдвяні острови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146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Фарерські острови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3185604613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27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Габон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57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Ірак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87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Мальдиви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 dirty="0">
                          <a:effectLst/>
                        </a:rPr>
                        <a:t>117</a:t>
                      </a:r>
                      <a:endParaRPr lang="ru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Руанда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147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Фіджі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3836324978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28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Гаїті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58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Іран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88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Марокко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118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Самоа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 dirty="0">
                          <a:effectLst/>
                        </a:rPr>
                        <a:t>148</a:t>
                      </a:r>
                      <a:endParaRPr lang="ru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Філіппіни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4110815777"/>
                  </a:ext>
                </a:extLst>
              </a:tr>
              <a:tr h="143033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29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Гамбія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59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Кайманові острови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89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Мартиніка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119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Санта Люсія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149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Фолклендські острови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639088763"/>
                  </a:ext>
                </a:extLst>
              </a:tr>
              <a:tr h="28183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30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Гана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60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Камбоджа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90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Маршаллові острови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120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>
                          <a:effectLst/>
                        </a:rPr>
                        <a:t>Саудівська Аравія</a:t>
                      </a:r>
                      <a:endParaRPr lang="uk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900" u="none" strike="noStrike">
                          <a:effectLst/>
                        </a:rPr>
                        <a:t>150</a:t>
                      </a:r>
                      <a:endParaRPr lang="ru-UA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900" u="none" strike="noStrike" dirty="0">
                          <a:effectLst/>
                        </a:rPr>
                        <a:t>Французька </a:t>
                      </a:r>
                      <a:r>
                        <a:rPr lang="uk-UA" sz="900" u="none" strike="noStrike" dirty="0" err="1">
                          <a:effectLst/>
                        </a:rPr>
                        <a:t>полінезія</a:t>
                      </a:r>
                      <a:r>
                        <a:rPr lang="uk-UA" sz="900" u="none" strike="noStrike" dirty="0">
                          <a:effectLst/>
                        </a:rPr>
                        <a:t> (</a:t>
                      </a:r>
                      <a:r>
                        <a:rPr lang="uk-UA" sz="900" u="none" strike="noStrike" dirty="0" err="1">
                          <a:effectLst/>
                        </a:rPr>
                        <a:t>Таіті</a:t>
                      </a:r>
                      <a:r>
                        <a:rPr lang="uk-UA" sz="900" u="none" strike="noStrike" dirty="0">
                          <a:effectLst/>
                        </a:rPr>
                        <a:t>)</a:t>
                      </a:r>
                      <a:endParaRPr lang="uk-UA" sz="9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86" marR="4186" marT="4186" marB="0" anchor="ctr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endParaRPr lang="ru-UA" sz="900" b="0" i="0" u="none" strike="noStrike" dirty="0">
                        <a:effectLst/>
                        <a:latin typeface="Arial Cyr" panose="020B0604020202020204" pitchFamily="34" charset="0"/>
                      </a:endParaRPr>
                    </a:p>
                  </a:txBody>
                  <a:tcPr marL="4186" marR="4186" marT="4186" marB="0" anchor="b"/>
                </a:tc>
                <a:extLst>
                  <a:ext uri="{0D108BD9-81ED-4DB2-BD59-A6C34878D82A}">
                    <a16:rowId xmlns:a16="http://schemas.microsoft.com/office/drawing/2014/main" val="318893931"/>
                  </a:ext>
                </a:extLst>
              </a:tr>
            </a:tbl>
          </a:graphicData>
        </a:graphic>
      </p:graphicFrame>
      <p:pic>
        <p:nvPicPr>
          <p:cNvPr id="9" name="Рисунок 8" descr="Изображение выглядит как карта, шар, сфера, Мир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1F01C9C6-6141-C94B-CD84-47E3855FC3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232" y="3212976"/>
            <a:ext cx="2636912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2729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E6F0D0-88EF-6ED4-6151-0C5DD1989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02C571B4-4E05-C4A4-D4E1-217F77A1AA2A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Територія дії Договору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5B01118-B180-23DC-8BD0-764F03A82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232DE847-783A-822B-C890-7F434A686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25833"/>
              </p:ext>
            </p:extLst>
          </p:nvPr>
        </p:nvGraphicFramePr>
        <p:xfrm>
          <a:off x="488504" y="871553"/>
          <a:ext cx="3960440" cy="27373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8561">
                  <a:extLst>
                    <a:ext uri="{9D8B030D-6E8A-4147-A177-3AD203B41FA5}">
                      <a16:colId xmlns:a16="http://schemas.microsoft.com/office/drawing/2014/main" val="14343763"/>
                    </a:ext>
                  </a:extLst>
                </a:gridCol>
                <a:gridCol w="3071879">
                  <a:extLst>
                    <a:ext uri="{9D8B030D-6E8A-4147-A177-3AD203B41FA5}">
                      <a16:colId xmlns:a16="http://schemas.microsoft.com/office/drawing/2014/main" val="2271379410"/>
                    </a:ext>
                  </a:extLst>
                </a:gridCol>
              </a:tblGrid>
              <a:tr h="205904"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RU" sz="1600" b="1" u="none" strike="noStrike" dirty="0" err="1">
                          <a:effectLst/>
                        </a:rPr>
                        <a:t>Перелік</a:t>
                      </a:r>
                      <a:r>
                        <a:rPr lang="ru-RU" sz="1600" b="1" u="none" strike="noStrike" dirty="0">
                          <a:effectLst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</a:rPr>
                        <a:t>країн</a:t>
                      </a:r>
                      <a:r>
                        <a:rPr lang="ru-RU" sz="1600" b="1" u="none" strike="noStrike" dirty="0">
                          <a:effectLst/>
                        </a:rPr>
                        <a:t> за </a:t>
                      </a:r>
                      <a:r>
                        <a:rPr lang="ru-RU" sz="1600" b="1" u="none" strike="noStrike" dirty="0" err="1">
                          <a:effectLst/>
                        </a:rPr>
                        <a:t>територією</a:t>
                      </a:r>
                      <a:r>
                        <a:rPr lang="ru-RU" sz="1600" b="1" u="none" strike="noStrike" dirty="0">
                          <a:effectLst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</a:rPr>
                        <a:t>дії</a:t>
                      </a:r>
                      <a:r>
                        <a:rPr lang="ru-RU" sz="1600" b="1" u="none" strike="noStrike" dirty="0">
                          <a:effectLst/>
                        </a:rPr>
                        <a:t>  Весь </a:t>
                      </a:r>
                      <a:r>
                        <a:rPr lang="ru-RU" sz="1600" b="1" u="none" strike="noStrike" dirty="0" err="1">
                          <a:effectLst/>
                        </a:rPr>
                        <a:t>світ</a:t>
                      </a:r>
                      <a:r>
                        <a:rPr lang="ru-RU" sz="1600" b="1" u="none" strike="noStrike" dirty="0">
                          <a:effectLst/>
                        </a:rPr>
                        <a:t>  (WW)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629146"/>
                  </a:ext>
                </a:extLst>
              </a:tr>
              <a:tr h="367759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№</a:t>
                      </a:r>
                      <a:endParaRPr lang="ru-UA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Назва </a:t>
                      </a:r>
                      <a:endParaRPr lang="uk-UA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48404426"/>
                  </a:ext>
                </a:extLst>
              </a:tr>
              <a:tr h="312384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600" u="none" strike="noStrike" dirty="0">
                          <a:effectLst/>
                        </a:rPr>
                        <a:t>1</a:t>
                      </a:r>
                      <a:endParaRPr lang="ru-UA" sz="16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600" u="none" strike="noStrike" dirty="0">
                          <a:effectLst/>
                        </a:rPr>
                        <a:t>Весь світ  (</a:t>
                      </a:r>
                      <a:r>
                        <a:rPr lang="cs-CZ" sz="1600" u="none" strike="noStrike" dirty="0">
                          <a:effectLst/>
                        </a:rPr>
                        <a:t>WW)</a:t>
                      </a:r>
                      <a:endParaRPr lang="cs-CZ" sz="16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32609146"/>
                  </a:ext>
                </a:extLst>
              </a:tr>
              <a:tr h="312384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600" u="none" strike="noStrike">
                          <a:effectLst/>
                        </a:rPr>
                        <a:t>2</a:t>
                      </a:r>
                      <a:endParaRPr lang="ru-UA" sz="16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ru-RU" sz="1600" u="none" strike="noStrike" dirty="0">
                          <a:effectLst/>
                        </a:rPr>
                        <a:t>США (за </a:t>
                      </a:r>
                      <a:r>
                        <a:rPr lang="ru-RU" sz="1600" u="none" strike="noStrike" dirty="0" err="1">
                          <a:effectLst/>
                        </a:rPr>
                        <a:t>погодження</a:t>
                      </a:r>
                      <a:r>
                        <a:rPr lang="ru-RU" sz="1600" u="none" strike="noStrike" dirty="0">
                          <a:effectLst/>
                        </a:rPr>
                        <a:t> з ГО)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92553012"/>
                  </a:ext>
                </a:extLst>
              </a:tr>
              <a:tr h="312384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600" u="none" strike="noStrike">
                          <a:effectLst/>
                        </a:rPr>
                        <a:t>3</a:t>
                      </a:r>
                      <a:endParaRPr lang="ru-UA" sz="16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ru-RU" sz="1600" u="none" strike="noStrike" dirty="0" err="1">
                          <a:effectLst/>
                        </a:rPr>
                        <a:t>Ізраїль</a:t>
                      </a:r>
                      <a:r>
                        <a:rPr lang="ru-RU" sz="1600" u="none" strike="noStrike" dirty="0">
                          <a:effectLst/>
                        </a:rPr>
                        <a:t> (за </a:t>
                      </a:r>
                      <a:r>
                        <a:rPr lang="ru-RU" sz="1600" u="none" strike="noStrike" dirty="0" err="1">
                          <a:effectLst/>
                        </a:rPr>
                        <a:t>погодження</a:t>
                      </a:r>
                      <a:r>
                        <a:rPr lang="ru-RU" sz="1600" u="none" strike="noStrike" dirty="0">
                          <a:effectLst/>
                        </a:rPr>
                        <a:t> з ГО)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10577782"/>
                  </a:ext>
                </a:extLst>
              </a:tr>
              <a:tr h="312384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600" u="none" strike="noStrike">
                          <a:effectLst/>
                        </a:rPr>
                        <a:t>4</a:t>
                      </a:r>
                      <a:endParaRPr lang="ru-UA" sz="16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600" u="none" strike="noStrike" dirty="0">
                          <a:effectLst/>
                        </a:rPr>
                        <a:t>Канада</a:t>
                      </a:r>
                      <a:endParaRPr lang="uk-UA" sz="16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13358422"/>
                  </a:ext>
                </a:extLst>
              </a:tr>
              <a:tr h="312384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600" u="none" strike="noStrike">
                          <a:effectLst/>
                        </a:rPr>
                        <a:t>5</a:t>
                      </a:r>
                      <a:endParaRPr lang="ru-UA" sz="16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600" u="none" strike="noStrike" dirty="0">
                          <a:effectLst/>
                        </a:rPr>
                        <a:t>Таїланд</a:t>
                      </a:r>
                      <a:endParaRPr lang="uk-UA" sz="16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23411299"/>
                  </a:ext>
                </a:extLst>
              </a:tr>
              <a:tr h="312384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UA" sz="1600" u="none" strike="noStrike">
                          <a:effectLst/>
                        </a:rPr>
                        <a:t>6</a:t>
                      </a:r>
                      <a:endParaRPr lang="ru-UA" sz="16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600" u="none" strike="noStrike" dirty="0">
                          <a:effectLst/>
                        </a:rPr>
                        <a:t>Австралія</a:t>
                      </a:r>
                      <a:endParaRPr lang="uk-UA" sz="16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23821468"/>
                  </a:ext>
                </a:extLst>
              </a:tr>
            </a:tbl>
          </a:graphicData>
        </a:graphic>
      </p:graphicFrame>
      <p:pic>
        <p:nvPicPr>
          <p:cNvPr id="9" name="Рисунок 8" descr="Изображение выглядит как карта, шар, сфера, Мир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2E8B8D6F-DCBF-462C-0895-5ABB75BA8B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048" y="871553"/>
            <a:ext cx="3168350" cy="31683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225707-7789-7CBC-BB41-9DEC1FC32D52}"/>
              </a:ext>
            </a:extLst>
          </p:cNvPr>
          <p:cNvSpPr txBox="1"/>
          <p:nvPr/>
        </p:nvSpPr>
        <p:spPr>
          <a:xfrm>
            <a:off x="1352600" y="4797152"/>
            <a:ext cx="82809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В </a:t>
            </a:r>
            <a:r>
              <a:rPr lang="ru-RU" sz="2000" dirty="0" err="1">
                <a:solidFill>
                  <a:srgbClr val="FF0000"/>
                </a:solidFill>
              </a:rPr>
              <a:t>разі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здійснення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подорожі</a:t>
            </a:r>
            <a:r>
              <a:rPr lang="ru-RU" sz="2000" dirty="0">
                <a:solidFill>
                  <a:srgbClr val="FF0000"/>
                </a:solidFill>
              </a:rPr>
              <a:t> в </a:t>
            </a:r>
            <a:r>
              <a:rPr lang="ru-RU" sz="2000" dirty="0" err="1">
                <a:solidFill>
                  <a:srgbClr val="FF0000"/>
                </a:solidFill>
              </a:rPr>
              <a:t>країнах</a:t>
            </a:r>
            <a:r>
              <a:rPr lang="ru-RU" sz="2000" dirty="0">
                <a:solidFill>
                  <a:srgbClr val="FF0000"/>
                </a:solidFill>
              </a:rPr>
              <a:t>: Велика </a:t>
            </a:r>
            <a:r>
              <a:rPr lang="ru-RU" sz="2000" dirty="0" err="1">
                <a:solidFill>
                  <a:srgbClr val="FF0000"/>
                </a:solidFill>
              </a:rPr>
              <a:t>Британія</a:t>
            </a:r>
            <a:r>
              <a:rPr lang="ru-RU" sz="2000" dirty="0">
                <a:solidFill>
                  <a:srgbClr val="FF0000"/>
                </a:solidFill>
              </a:rPr>
              <a:t>, </a:t>
            </a:r>
            <a:r>
              <a:rPr lang="ru-RU" sz="2000" dirty="0" err="1">
                <a:solidFill>
                  <a:srgbClr val="FF0000"/>
                </a:solidFill>
              </a:rPr>
              <a:t>Ізраїль</a:t>
            </a:r>
            <a:r>
              <a:rPr lang="ru-RU" sz="2000" dirty="0">
                <a:solidFill>
                  <a:srgbClr val="FF0000"/>
                </a:solidFill>
              </a:rPr>
              <a:t>, США, Канада, </a:t>
            </a:r>
            <a:r>
              <a:rPr lang="ru-RU" sz="2000" dirty="0" err="1">
                <a:solidFill>
                  <a:srgbClr val="FF0000"/>
                </a:solidFill>
              </a:rPr>
              <a:t>Австралія</a:t>
            </a:r>
            <a:r>
              <a:rPr lang="ru-RU" sz="2000" dirty="0">
                <a:solidFill>
                  <a:srgbClr val="FF0000"/>
                </a:solidFill>
              </a:rPr>
              <a:t>, </a:t>
            </a:r>
            <a:r>
              <a:rPr lang="ru-RU" sz="2000" dirty="0" err="1">
                <a:solidFill>
                  <a:srgbClr val="FF0000"/>
                </a:solidFill>
              </a:rPr>
              <a:t>Індонезія</a:t>
            </a:r>
            <a:r>
              <a:rPr lang="ru-RU" sz="2000" dirty="0">
                <a:solidFill>
                  <a:srgbClr val="FF0000"/>
                </a:solidFill>
              </a:rPr>
              <a:t>, </a:t>
            </a:r>
            <a:r>
              <a:rPr lang="ru-RU" sz="2000" dirty="0" err="1">
                <a:solidFill>
                  <a:srgbClr val="FF0000"/>
                </a:solidFill>
              </a:rPr>
              <a:t>Тайланд</a:t>
            </a:r>
            <a:r>
              <a:rPr lang="ru-RU" sz="2000" dirty="0">
                <a:solidFill>
                  <a:srgbClr val="FF0000"/>
                </a:solidFill>
              </a:rPr>
              <a:t>, </a:t>
            </a:r>
            <a:r>
              <a:rPr lang="ru-RU" sz="2000" dirty="0" err="1">
                <a:solidFill>
                  <a:srgbClr val="FF0000"/>
                </a:solidFill>
              </a:rPr>
              <a:t>Ліміт</a:t>
            </a:r>
            <a:r>
              <a:rPr lang="ru-RU" sz="2000" dirty="0">
                <a:solidFill>
                  <a:srgbClr val="FF0000"/>
                </a:solidFill>
              </a:rPr>
              <a:t> на один </a:t>
            </a:r>
            <a:r>
              <a:rPr lang="ru-RU" sz="2000" dirty="0" err="1">
                <a:solidFill>
                  <a:srgbClr val="FF0000"/>
                </a:solidFill>
              </a:rPr>
              <a:t>страховий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випадок</a:t>
            </a:r>
            <a:r>
              <a:rPr lang="ru-RU" sz="2000" dirty="0">
                <a:solidFill>
                  <a:srgbClr val="FF0000"/>
                </a:solidFill>
              </a:rPr>
              <a:t> – 1 000 EURO/USD</a:t>
            </a:r>
          </a:p>
          <a:p>
            <a:endParaRPr lang="ru-UA" dirty="0"/>
          </a:p>
        </p:txBody>
      </p:sp>
      <p:pic>
        <p:nvPicPr>
          <p:cNvPr id="11" name="Рисунок 7" descr="exclamation_mark_on_whi_18984152.jpg">
            <a:extLst>
              <a:ext uri="{FF2B5EF4-FFF2-40B4-BE49-F238E27FC236}">
                <a16:creationId xmlns:a16="http://schemas.microsoft.com/office/drawing/2014/main" id="{519A0C6E-9215-D945-AD18-F32DB3DAED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9" t="3217" r="32826" b="2422"/>
          <a:stretch>
            <a:fillRect/>
          </a:stretch>
        </p:blipFill>
        <p:spPr bwMode="auto">
          <a:xfrm>
            <a:off x="572111" y="4070220"/>
            <a:ext cx="785813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7097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029A7-0800-AB38-B538-C152EEBE3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C0D12493-C44E-29CA-D050-625C0B5944A2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Умови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3CB35C-39AF-6E33-4D48-FB8A7B25B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085061-0E24-4A59-D44D-2AF5D93EBA38}"/>
              </a:ext>
            </a:extLst>
          </p:cNvPr>
          <p:cNvSpPr txBox="1"/>
          <p:nvPr/>
        </p:nvSpPr>
        <p:spPr>
          <a:xfrm>
            <a:off x="56456" y="380576"/>
            <a:ext cx="87129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tabLst>
                <a:tab pos="630555" algn="l"/>
              </a:tabLst>
            </a:pPr>
            <a:r>
              <a:rPr lang="ru-RU" sz="3600" b="1" i="1" dirty="0">
                <a:solidFill>
                  <a:srgbClr val="FF0000"/>
                </a:solidFill>
              </a:rPr>
              <a:t>Мета </a:t>
            </a:r>
            <a:r>
              <a:rPr lang="ru-RU" sz="3600" b="1" i="1" dirty="0" err="1">
                <a:solidFill>
                  <a:srgbClr val="FF0000"/>
                </a:solidFill>
              </a:rPr>
              <a:t>подорожі</a:t>
            </a:r>
            <a:endParaRPr lang="ru-UA" sz="3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343A3038-4141-444D-BD27-42D29A1781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868885"/>
              </p:ext>
            </p:extLst>
          </p:nvPr>
        </p:nvGraphicFramePr>
        <p:xfrm>
          <a:off x="1064568" y="930305"/>
          <a:ext cx="8755344" cy="5893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55344">
                  <a:extLst>
                    <a:ext uri="{9D8B030D-6E8A-4147-A177-3AD203B41FA5}">
                      <a16:colId xmlns:a16="http://schemas.microsoft.com/office/drawing/2014/main" val="1855361430"/>
                    </a:ext>
                  </a:extLst>
                </a:gridCol>
              </a:tblGrid>
              <a:tr h="208944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b="1" u="sng" strike="noStrike" dirty="0">
                          <a:effectLst/>
                          <a:latin typeface="+mn-lt"/>
                        </a:rPr>
                        <a:t>Туризм, відпочинок</a:t>
                      </a:r>
                      <a:r>
                        <a:rPr lang="uk-UA" sz="1400" b="1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- подорож особи за межі постійного місця проживання, що включає перетин кордону та здійснюється з пізнавальною, відпочинковою, оздоровчою чи іншою метою, без здійснення оплачуваної або активної фізичної діяльності в місці тимчасового перебування. До цієї категорії не відносяться екстремальні види туризму та відпочинку, які повинні страхуватися за окремими спеціалізованими програмами.</a:t>
                      </a:r>
                      <a:endParaRPr lang="uk-UA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80507"/>
                  </a:ext>
                </a:extLst>
              </a:tr>
              <a:tr h="148628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ru-UA" sz="8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117263"/>
                  </a:ext>
                </a:extLst>
              </a:tr>
              <a:tr h="43152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ru-RU" sz="1400" b="1" u="sng" strike="noStrike" dirty="0" err="1">
                          <a:effectLst/>
                          <a:latin typeface="+mn-lt"/>
                        </a:rPr>
                        <a:t>Активний</a:t>
                      </a:r>
                      <a:r>
                        <a:rPr lang="ru-RU" sz="1400" b="1" u="sng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b="1" u="sng" strike="noStrike" dirty="0" err="1">
                          <a:effectLst/>
                          <a:latin typeface="+mn-lt"/>
                        </a:rPr>
                        <a:t>відпочинок</a:t>
                      </a:r>
                      <a:r>
                        <a:rPr lang="ru-RU" sz="1400" b="1" u="sng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sng" strike="noStrike" dirty="0">
                          <a:effectLst/>
                          <a:latin typeface="+mn-lt"/>
                        </a:rPr>
                        <a:t>- 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Для тих,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хто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планує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активний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відпочинок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, а також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заняття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спортом на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любительському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рівні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(за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виключенням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зимових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видів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спорту).</a:t>
                      </a:r>
                      <a:endParaRPr lang="ru-RU" sz="1400" b="1" i="0" u="sng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84978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ru-UA" sz="8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9715280"/>
                  </a:ext>
                </a:extLst>
              </a:tr>
              <a:tr h="43152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b="1" u="sng" strike="noStrike" dirty="0">
                          <a:effectLst/>
                          <a:latin typeface="+mn-lt"/>
                        </a:rPr>
                        <a:t>Робота, Навчання</a:t>
                      </a:r>
                      <a:r>
                        <a:rPr lang="uk-UA" sz="1400" b="1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- поїздка за кордон з метою роботи (крім фізичної або пов'язаної з ризиком) або навчання. Наукові дослідження.</a:t>
                      </a:r>
                      <a:endParaRPr lang="uk-UA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4058817"/>
                  </a:ext>
                </a:extLst>
              </a:tr>
              <a:tr h="138574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ru-UA" sz="8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5055942"/>
                  </a:ext>
                </a:extLst>
              </a:tr>
              <a:tr h="218774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ru-RU" sz="1400" b="1" u="sng" strike="noStrike" dirty="0" err="1">
                          <a:effectLst/>
                          <a:latin typeface="+mn-lt"/>
                        </a:rPr>
                        <a:t>Бізнес</a:t>
                      </a:r>
                      <a:r>
                        <a:rPr lang="ru-RU" sz="1400" b="1" u="sng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b="1" u="sng" strike="noStrike" dirty="0" err="1">
                          <a:effectLst/>
                          <a:latin typeface="+mn-lt"/>
                        </a:rPr>
                        <a:t>поїздка</a:t>
                      </a:r>
                      <a:r>
                        <a:rPr lang="ru-RU" sz="1400" b="1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-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відрядження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офіційні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візити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, участь у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конференціях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або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інші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види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направлення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у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поїздку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.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031704"/>
                  </a:ext>
                </a:extLst>
              </a:tr>
              <a:tr h="14988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ru-UA" sz="8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131862"/>
                  </a:ext>
                </a:extLst>
              </a:tr>
              <a:tr h="43152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b="1" u="sng" strike="noStrike" dirty="0">
                          <a:effectLst/>
                          <a:latin typeface="+mn-lt"/>
                        </a:rPr>
                        <a:t>Гірськолижний відпочинок</a:t>
                      </a:r>
                      <a:r>
                        <a:rPr lang="uk-UA" sz="1400" b="1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— поїздка на гірськолижний курорт, або інший варіант поїздки, що передбачає катання на лижах(сноуборді) в гірській місцевості</a:t>
                      </a:r>
                      <a:endParaRPr lang="uk-UA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8950240"/>
                  </a:ext>
                </a:extLst>
              </a:tr>
              <a:tr h="152839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ru-UA" sz="8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0982030"/>
                  </a:ext>
                </a:extLst>
              </a:tr>
              <a:tr h="43152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ru-RU" sz="1400" b="1" u="sng" strike="noStrike" dirty="0" err="1">
                          <a:effectLst/>
                          <a:latin typeface="+mn-lt"/>
                        </a:rPr>
                        <a:t>Професійний</a:t>
                      </a:r>
                      <a:r>
                        <a:rPr lang="ru-RU" sz="1400" b="1" u="sng" strike="noStrike" dirty="0">
                          <a:effectLst/>
                          <a:latin typeface="+mn-lt"/>
                        </a:rPr>
                        <a:t> спорт 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–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діяльність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спрямована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на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організацію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та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проведення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спортивних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 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заходів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(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змагань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тренувальних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зборів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тощо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), за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підготовку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та участь в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яких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у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якості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своєї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основної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діяльності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спортсмени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отримують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винагороду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або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заробітну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плату. 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8536575"/>
                  </a:ext>
                </a:extLst>
              </a:tr>
              <a:tr h="14330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ru-UA" sz="8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845997"/>
                  </a:ext>
                </a:extLst>
              </a:tr>
              <a:tr h="431522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ru-RU" sz="1400" b="1" u="sng" strike="noStrike" dirty="0">
                          <a:effectLst/>
                          <a:latin typeface="+mn-lt"/>
                        </a:rPr>
                        <a:t>Дитячий спорт</a:t>
                      </a:r>
                      <a:r>
                        <a:rPr lang="ru-RU" sz="1400" b="1" u="none" strike="noStrike" dirty="0">
                          <a:effectLst/>
                          <a:latin typeface="+mn-lt"/>
                        </a:rPr>
                        <a:t>  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–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поїздка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(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подорож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) для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дітей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шкільного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віку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(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від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6 до 17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років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включно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), в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якій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планується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активний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відпочинок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включаючи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заняття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спортом та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спортивні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змагання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(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крім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зимових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та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екстримальних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видів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спорту).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814187"/>
                  </a:ext>
                </a:extLst>
              </a:tr>
              <a:tr h="143300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ru-UA" sz="8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8967155"/>
                  </a:ext>
                </a:extLst>
              </a:tr>
              <a:tr h="218774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ru-RU" sz="1400" b="1" u="sng" strike="noStrike" dirty="0">
                          <a:effectLst/>
                          <a:latin typeface="+mn-lt"/>
                        </a:rPr>
                        <a:t>Приватна </a:t>
                      </a:r>
                      <a:r>
                        <a:rPr lang="ru-RU" sz="1400" b="1" u="sng" strike="noStrike" dirty="0" err="1">
                          <a:effectLst/>
                          <a:latin typeface="+mn-lt"/>
                        </a:rPr>
                        <a:t>подорож</a:t>
                      </a:r>
                      <a:r>
                        <a:rPr lang="ru-RU" sz="1400" b="1" u="sng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-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візити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за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запрошенням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поїздки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 до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родичів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друзів</a:t>
                      </a:r>
                      <a:r>
                        <a:rPr lang="ru-RU" sz="1400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ru-RU" sz="1400" u="none" strike="noStrike" dirty="0" err="1">
                          <a:effectLst/>
                          <a:latin typeface="+mn-lt"/>
                        </a:rPr>
                        <a:t>шопінг</a:t>
                      </a:r>
                      <a:endParaRPr lang="ru-RU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9413207"/>
                  </a:ext>
                </a:extLst>
              </a:tr>
              <a:tr h="140636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endParaRPr lang="ru-UA" sz="8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056824"/>
                  </a:ext>
                </a:extLst>
              </a:tr>
              <a:tr h="857016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b="1" u="sng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Страхуванням не покриваються 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екстремальні види спорту та відпочинку, наприклад: водний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екстрім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 (дайвінг,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рафтинг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),  всі види повітряного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екстріму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горний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екстрім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 (альпінізм,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маунтінбайк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скелелазання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льодолазання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, всі види спелеології), наземний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екстрім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 (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паркур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скейтбординг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, ВМХ,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велотріал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, трюки/акробатика на велосипедах,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вулканобординг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, </a:t>
                      </a:r>
                      <a:r>
                        <a:rPr lang="uk-UA" sz="1400" u="none" strike="noStrike" dirty="0" err="1">
                          <a:effectLst/>
                          <a:latin typeface="+mn-lt"/>
                        </a:rPr>
                        <a:t>білдерінг</a:t>
                      </a:r>
                      <a:r>
                        <a:rPr lang="uk-UA" sz="1400" u="none" strike="noStrike" dirty="0">
                          <a:effectLst/>
                          <a:latin typeface="+mn-lt"/>
                        </a:rPr>
                        <a:t> та інші види, пов'язані з підкоренням висотних будівель та споруд), та інші.</a:t>
                      </a:r>
                      <a:endParaRPr lang="uk-UA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6044" marR="6044" marT="6044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301709"/>
                  </a:ext>
                </a:extLst>
              </a:tr>
            </a:tbl>
          </a:graphicData>
        </a:graphic>
      </p:graphicFrame>
      <p:pic>
        <p:nvPicPr>
          <p:cNvPr id="10" name="Рисунок 9" descr="Изображение выглядит как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F472BD86-9597-3A82-B2E6-D1B8146F97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88" y="5367710"/>
            <a:ext cx="879570" cy="1490290"/>
          </a:xfrm>
          <a:prstGeom prst="rect">
            <a:avLst/>
          </a:prstGeom>
        </p:spPr>
      </p:pic>
      <p:pic>
        <p:nvPicPr>
          <p:cNvPr id="12" name="Рисунок 11" descr="Изображение выглядит как мяч, круг, футбол, дизайн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E36B698A-8ED8-5E5D-7636-F55F02EC80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1" y="3730574"/>
            <a:ext cx="984692" cy="835781"/>
          </a:xfrm>
          <a:prstGeom prst="rect">
            <a:avLst/>
          </a:prstGeom>
        </p:spPr>
      </p:pic>
      <p:pic>
        <p:nvPicPr>
          <p:cNvPr id="14" name="Рисунок 13" descr="Изображение выглядит как на открытом воздухе, снег, человек, неб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7BF4E002-A03D-F605-F0C1-693C1962426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7" y="2870361"/>
            <a:ext cx="993621" cy="558639"/>
          </a:xfrm>
          <a:prstGeom prst="rect">
            <a:avLst/>
          </a:prstGeom>
        </p:spPr>
      </p:pic>
      <p:pic>
        <p:nvPicPr>
          <p:cNvPr id="16" name="Рисунок 15" descr="Изображение выглядит как стол, стул, мультфильм,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B63E40AF-6394-0C50-B5E7-A8E2241984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" y="1897299"/>
            <a:ext cx="1005573" cy="754180"/>
          </a:xfrm>
          <a:prstGeom prst="rect">
            <a:avLst/>
          </a:prstGeom>
        </p:spPr>
      </p:pic>
      <p:pic>
        <p:nvPicPr>
          <p:cNvPr id="18" name="Рисунок 17" descr="Изображение выглядит как пальма, зонтик, Детское искусство, Пальмоцветные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46B294AF-B741-DABA-1E15-F67AF1A05F2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1" y="742318"/>
            <a:ext cx="963072" cy="907110"/>
          </a:xfrm>
          <a:prstGeom prst="rect">
            <a:avLst/>
          </a:prstGeom>
        </p:spPr>
      </p:pic>
      <p:pic>
        <p:nvPicPr>
          <p:cNvPr id="20" name="Рисунок 19" descr="Изображение выглядит как аксессуар, мешок, сумка для покупок, сум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378197EC-96FF-0D99-ABBD-B867896C857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06" y="4779082"/>
            <a:ext cx="810159" cy="55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9118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5DDAC2-236F-D201-863B-1B00CB19B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CA31AEB2-A9EC-889E-2E4B-A023C15A8000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Умови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C204B12-4529-5EE9-E0DC-0BA7986F07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6" name="Содержимое 5">
            <a:extLst>
              <a:ext uri="{FF2B5EF4-FFF2-40B4-BE49-F238E27FC236}">
                <a16:creationId xmlns:a16="http://schemas.microsoft.com/office/drawing/2014/main" id="{39DBC85E-9A2B-BD6E-E8FD-B3FFE56F7D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8936201"/>
              </p:ext>
            </p:extLst>
          </p:nvPr>
        </p:nvGraphicFramePr>
        <p:xfrm>
          <a:off x="200472" y="620688"/>
          <a:ext cx="8643937" cy="5684928"/>
        </p:xfrm>
        <a:graphic>
          <a:graphicData uri="http://schemas.openxmlformats.org/drawingml/2006/table">
            <a:tbl>
              <a:tblPr/>
              <a:tblGrid>
                <a:gridCol w="357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5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0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4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2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3835">
                <a:tc gridSpan="5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b="1" i="1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Мета подорожі</a:t>
                      </a:r>
                      <a:endParaRPr lang="ru-RU" sz="1600" b="1" i="1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0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2060"/>
                          </a:solidFill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Робота, </a:t>
                      </a:r>
                      <a:r>
                        <a:rPr lang="ru-RU" sz="1000" b="1" i="0" u="none" strike="no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пов`язана</a:t>
                      </a:r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з</a:t>
                      </a:r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ризиком</a:t>
                      </a:r>
                      <a:endParaRPr lang="ru-RU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2060"/>
                          </a:solidFill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Фізична</a:t>
                      </a:r>
                      <a:r>
                        <a:rPr lang="ru-RU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робота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автомобільного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транспорту;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зайняті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у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гірничовидобувній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промисловості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(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працюючі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по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видобуванню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на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поверхні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);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зайняті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на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виробництві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зберіганні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отруйних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вибухових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речовин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працівники,що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беруть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участь у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випробувальних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роботах;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працюючі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на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будівельних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механізмах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(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крановики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бульдозеристи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екскаваторники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грейдерники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компресорники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та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ін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.);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39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зайняті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безпосередньо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у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процесі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виробництва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кольорових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металів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(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видобування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лиття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),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у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металургійній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промисловості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(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працюючі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у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доменному, прокатному, сталеплавильному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чавуннолиттєвому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виробництві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);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7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зайняті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безпосередньо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на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шкідливих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небезпечних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виробництвах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лісової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деревообробної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паперово-целюлозної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промисловості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нафто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-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газоперегонних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станцій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нафто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-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газосховищ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marL="0" marR="0" marT="0" marB="0" anchor="ctr"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будівельники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та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інші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різноробочі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які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працюють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на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будівельних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майданчиках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мисливці;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електрогазозварники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маляри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штукатури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7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сільського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господарства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зайняті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на роботах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отрутохімікатами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а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також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на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сільськогосподарських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будівельних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механізмах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підвищеної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небезпеки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сільського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господарства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які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працють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на полях;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зайняті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у будь-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яких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рятувальних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командах;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фермерського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господарства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особи, які працюють на енергетичних комплексах;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вантажники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тілоохоронці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інша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робота,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пов'язана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фізичними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навантаженнями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3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службовці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воєнізованої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невоєнізованої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охорони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правоохоронних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органів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служби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безпеки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водолази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електрики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-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високовольтники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члени команд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морських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суден;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зайняті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у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повітряних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польотах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79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90000"/>
                        </a:lnSpc>
                      </a:pP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зайняті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у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будівництві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на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високолазних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кесонних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покрівельних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роботах;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зайняті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у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розвідці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освоєнні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нафтових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газових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родовищ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81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пожежники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особи, які працюють у радіоактивно небезпечній  зоні;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особи,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які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працюють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з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вибуховими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речовинами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+mj-lt"/>
                        </a:rPr>
                        <a:t>каскадери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дресирувальники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акробати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працівники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що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виконують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роботи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у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підземних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умовах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;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523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28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інша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робота,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пов`язана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з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ризиком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000" b="0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  <p:pic>
        <p:nvPicPr>
          <p:cNvPr id="7" name="Рисунок 6" descr="1360056905_6-3d-man-repairs-photo-2.jpg">
            <a:extLst>
              <a:ext uri="{FF2B5EF4-FFF2-40B4-BE49-F238E27FC236}">
                <a16:creationId xmlns:a16="http://schemas.microsoft.com/office/drawing/2014/main" id="{FBC0AC7E-EA31-C04D-A31B-3DC6F7EFDB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080" y="3933056"/>
            <a:ext cx="2664296" cy="2199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19017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2EEAED2-6FE7-4BC2-8D3F-4A7D2249E574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Строк дії Договору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8720ABB-DA7A-4662-9D01-F5E94226D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CB4DBA-4228-430A-9232-FC258B1878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1192" y="3116143"/>
            <a:ext cx="3281237" cy="2755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6E1830-EB2B-4550-8943-F3D7F3B34D49}"/>
              </a:ext>
            </a:extLst>
          </p:cNvPr>
          <p:cNvSpPr txBox="1"/>
          <p:nvPr/>
        </p:nvSpPr>
        <p:spPr>
          <a:xfrm>
            <a:off x="2936776" y="500042"/>
            <a:ext cx="6840760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i="1" dirty="0"/>
              <a:t>Строк </a:t>
            </a:r>
            <a:r>
              <a:rPr lang="ru-RU" sz="2400" i="1" dirty="0" err="1"/>
              <a:t>дії</a:t>
            </a:r>
            <a:r>
              <a:rPr lang="ru-RU" sz="2400" i="1" dirty="0"/>
              <a:t> договору страхування </a:t>
            </a:r>
            <a:r>
              <a:rPr lang="ru-RU" sz="2400" i="1" dirty="0" err="1"/>
              <a:t>встановлюється</a:t>
            </a:r>
            <a:r>
              <a:rPr lang="ru-RU" sz="2400" i="1" dirty="0"/>
              <a:t> за </a:t>
            </a:r>
            <a:r>
              <a:rPr lang="ru-RU" sz="2400" i="1" dirty="0" err="1"/>
              <a:t>згодою</a:t>
            </a:r>
            <a:r>
              <a:rPr lang="ru-RU" sz="2400" i="1" dirty="0"/>
              <a:t> </a:t>
            </a:r>
            <a:r>
              <a:rPr lang="ru-RU" sz="2400" i="1" dirty="0" err="1"/>
              <a:t>Страхувальника</a:t>
            </a:r>
            <a:r>
              <a:rPr lang="ru-RU" sz="2400" i="1" dirty="0"/>
              <a:t> і Страховика</a:t>
            </a:r>
          </a:p>
          <a:p>
            <a:endParaRPr lang="ru-RU" sz="800" i="1" dirty="0">
              <a:solidFill>
                <a:srgbClr val="C00000"/>
              </a:solidFill>
            </a:endParaRPr>
          </a:p>
          <a:p>
            <a:pPr>
              <a:buFontTx/>
              <a:buNone/>
            </a:pPr>
            <a:r>
              <a:rPr lang="ru-RU" altLang="ru-UA" sz="2400" i="1" dirty="0" err="1">
                <a:solidFill>
                  <a:srgbClr val="C00000"/>
                </a:solidFill>
              </a:rPr>
              <a:t>Мінімальний</a:t>
            </a:r>
            <a:r>
              <a:rPr lang="ru-RU" altLang="ru-UA" sz="2400" i="1" dirty="0">
                <a:solidFill>
                  <a:srgbClr val="C00000"/>
                </a:solidFill>
              </a:rPr>
              <a:t> </a:t>
            </a:r>
            <a:r>
              <a:rPr lang="ru-RU" altLang="ru-UA" sz="2400" i="1" dirty="0" err="1">
                <a:solidFill>
                  <a:srgbClr val="C00000"/>
                </a:solidFill>
              </a:rPr>
              <a:t>термін</a:t>
            </a:r>
            <a:r>
              <a:rPr lang="ru-RU" altLang="ru-UA" sz="2400" i="1" dirty="0">
                <a:solidFill>
                  <a:srgbClr val="C00000"/>
                </a:solidFill>
              </a:rPr>
              <a:t> </a:t>
            </a:r>
            <a:r>
              <a:rPr lang="ru-RU" altLang="ru-UA" sz="2400" i="1" dirty="0" err="1">
                <a:solidFill>
                  <a:srgbClr val="C00000"/>
                </a:solidFill>
              </a:rPr>
              <a:t>страхування</a:t>
            </a:r>
            <a:r>
              <a:rPr lang="ru-RU" altLang="ru-UA" sz="2400" i="1" dirty="0">
                <a:solidFill>
                  <a:srgbClr val="C00000"/>
                </a:solidFill>
              </a:rPr>
              <a:t> - </a:t>
            </a:r>
            <a:r>
              <a:rPr lang="ru-RU" altLang="ru-UA" sz="2400" b="1" i="1" dirty="0">
                <a:solidFill>
                  <a:srgbClr val="C00000"/>
                </a:solidFill>
              </a:rPr>
              <a:t>3 </a:t>
            </a:r>
            <a:r>
              <a:rPr lang="ru-RU" altLang="ru-UA" sz="2400" b="1" i="1" dirty="0" err="1">
                <a:solidFill>
                  <a:srgbClr val="C00000"/>
                </a:solidFill>
              </a:rPr>
              <a:t>дні</a:t>
            </a:r>
            <a:endParaRPr lang="ru-RU" altLang="ru-UA" sz="2400" b="1" i="1" dirty="0">
              <a:solidFill>
                <a:srgbClr val="C00000"/>
              </a:solidFill>
            </a:endParaRPr>
          </a:p>
          <a:p>
            <a:pPr>
              <a:buFontTx/>
              <a:buNone/>
            </a:pPr>
            <a:endParaRPr lang="uk-UA" altLang="ru-UA" sz="400" i="1" dirty="0">
              <a:solidFill>
                <a:srgbClr val="C00000"/>
              </a:solidFill>
            </a:endParaRPr>
          </a:p>
          <a:p>
            <a:pPr>
              <a:buFontTx/>
              <a:buNone/>
            </a:pPr>
            <a:endParaRPr lang="uk-UA" altLang="ru-UA" sz="800" i="1" dirty="0">
              <a:solidFill>
                <a:srgbClr val="C00000"/>
              </a:solidFill>
            </a:endParaRPr>
          </a:p>
          <a:p>
            <a:pPr>
              <a:buFontTx/>
              <a:buNone/>
            </a:pPr>
            <a:r>
              <a:rPr lang="uk-UA" altLang="ru-UA" sz="2400" i="1" dirty="0">
                <a:solidFill>
                  <a:srgbClr val="C00000"/>
                </a:solidFill>
              </a:rPr>
              <a:t>Максимальний термін</a:t>
            </a:r>
            <a:r>
              <a:rPr lang="uk-UA" altLang="ru-UA" sz="2400" b="1" i="1" dirty="0">
                <a:solidFill>
                  <a:srgbClr val="C00000"/>
                </a:solidFill>
              </a:rPr>
              <a:t>, </a:t>
            </a:r>
            <a:r>
              <a:rPr lang="uk-UA" altLang="ru-UA" sz="2400" i="1" u="sng" dirty="0">
                <a:solidFill>
                  <a:srgbClr val="C00000"/>
                </a:solidFill>
              </a:rPr>
              <a:t>за умови безперервного перебування за</a:t>
            </a:r>
          </a:p>
          <a:p>
            <a:pPr>
              <a:buFontTx/>
              <a:buNone/>
            </a:pPr>
            <a:r>
              <a:rPr lang="uk-UA" altLang="ru-UA" sz="2400" i="1" u="sng" dirty="0">
                <a:solidFill>
                  <a:srgbClr val="C00000"/>
                </a:solidFill>
              </a:rPr>
              <a:t>кордоном</a:t>
            </a:r>
            <a:r>
              <a:rPr lang="uk-UA" altLang="ru-UA" sz="2400" b="1" i="1" dirty="0">
                <a:solidFill>
                  <a:srgbClr val="C00000"/>
                </a:solidFill>
              </a:rPr>
              <a:t>, - 1 рік (365 днів).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4FD99240-A6C8-99BD-5D91-2698924E6C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636850"/>
              </p:ext>
            </p:extLst>
          </p:nvPr>
        </p:nvGraphicFramePr>
        <p:xfrm>
          <a:off x="175114" y="3705768"/>
          <a:ext cx="6506078" cy="2798474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6506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0074">
                <a:tc>
                  <a:txBody>
                    <a:bodyPr/>
                    <a:lstStyle/>
                    <a:p>
                      <a:pPr algn="ctr" fontAlgn="b"/>
                      <a:r>
                        <a:rPr lang="uk-UA" sz="2000" b="1" i="1" kern="1200" dirty="0" err="1">
                          <a:solidFill>
                            <a:schemeClr val="tx1"/>
                          </a:solidFill>
                        </a:rPr>
                        <a:t>Мультивізи</a:t>
                      </a:r>
                      <a:endParaRPr lang="ru-RU" sz="20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5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3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місяці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страховий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захист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30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днів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(90/30)</a:t>
                      </a:r>
                      <a:endParaRPr lang="ru-RU" sz="20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5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6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місяців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страховий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захист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30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днів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(180/30)</a:t>
                      </a:r>
                      <a:endParaRPr lang="ru-RU" sz="20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5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12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місяців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страховий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захист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30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днів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(365/30)</a:t>
                      </a:r>
                      <a:endParaRPr lang="ru-RU" sz="20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52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1" kern="1200" dirty="0">
                          <a:solidFill>
                            <a:schemeClr val="tx1"/>
                          </a:solidFill>
                        </a:rPr>
                        <a:t> 6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місяців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страховий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захист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i="1" kern="12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0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днів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2000" i="1" kern="1200" dirty="0">
                          <a:solidFill>
                            <a:schemeClr val="tx1"/>
                          </a:solidFill>
                        </a:rPr>
                        <a:t>180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2000" i="1" kern="12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0)</a:t>
                      </a:r>
                      <a:endParaRPr lang="ru-RU" sz="20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5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6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місяців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страховий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захист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60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днів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(180/60)</a:t>
                      </a:r>
                      <a:endParaRPr lang="ru-RU" sz="20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5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6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місяців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страховий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захист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i="1" kern="1200" dirty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0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днів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(180/</a:t>
                      </a:r>
                      <a:r>
                        <a:rPr lang="en-US" sz="2000" i="1" kern="1200" dirty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0)</a:t>
                      </a:r>
                      <a:endParaRPr lang="ru-RU" sz="20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5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12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місяців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страховий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захист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90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днів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(365/90)</a:t>
                      </a:r>
                      <a:endParaRPr lang="ru-RU" sz="20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5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12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місяців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страховий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захист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180 </a:t>
                      </a:r>
                      <a:r>
                        <a:rPr lang="ru-RU" sz="2000" i="1" kern="1200" dirty="0" err="1">
                          <a:solidFill>
                            <a:schemeClr val="tx1"/>
                          </a:solidFill>
                        </a:rPr>
                        <a:t>днів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</a:rPr>
                        <a:t> (365/180)</a:t>
                      </a:r>
                      <a:endParaRPr lang="ru-RU" sz="20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8" name="Рисунок 7" descr="404.jpg">
            <a:extLst>
              <a:ext uri="{FF2B5EF4-FFF2-40B4-BE49-F238E27FC236}">
                <a16:creationId xmlns:a16="http://schemas.microsoft.com/office/drawing/2014/main" id="{43A757CE-6334-E1B7-9516-F0061F8F03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" y="1327000"/>
            <a:ext cx="2378769" cy="2378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95429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4D75C7EE-147D-4601-8671-78965D86C41B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 та Страхові суми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8DB747-E5B3-4E61-A10E-A1235796E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graphicFrame>
        <p:nvGraphicFramePr>
          <p:cNvPr id="14" name="Таблица 13">
            <a:extLst>
              <a:ext uri="{FF2B5EF4-FFF2-40B4-BE49-F238E27FC236}">
                <a16:creationId xmlns:a16="http://schemas.microsoft.com/office/drawing/2014/main" id="{6DD925FE-91FE-ABAB-19BB-AB34678501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738382"/>
              </p:ext>
            </p:extLst>
          </p:nvPr>
        </p:nvGraphicFramePr>
        <p:xfrm>
          <a:off x="9332" y="980728"/>
          <a:ext cx="9893196" cy="1682569"/>
        </p:xfrm>
        <a:graphic>
          <a:graphicData uri="http://schemas.openxmlformats.org/drawingml/2006/table">
            <a:tbl>
              <a:tblPr/>
              <a:tblGrid>
                <a:gridCol w="911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3056487436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925403307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4061864121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788000622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428281791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837049767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352839672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721689025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1632363601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936282304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632486379"/>
                    </a:ext>
                  </a:extLst>
                </a:gridCol>
                <a:gridCol w="374249">
                  <a:extLst>
                    <a:ext uri="{9D8B030D-6E8A-4147-A177-3AD203B41FA5}">
                      <a16:colId xmlns:a16="http://schemas.microsoft.com/office/drawing/2014/main" val="2443454068"/>
                    </a:ext>
                  </a:extLst>
                </a:gridCol>
              </a:tblGrid>
              <a:tr h="43204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uk-UA" sz="1200" b="1" i="1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Страхові суми</a:t>
                      </a:r>
                      <a:endParaRPr lang="ru-RU" sz="1200" b="1" i="1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800" b="1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</a:t>
                      </a:r>
                      <a:r>
                        <a:rPr lang="ru-RU" sz="1800" b="1" i="1" u="none" strike="noStrike" dirty="0" err="1">
                          <a:solidFill>
                            <a:srgbClr val="002060"/>
                          </a:solidFill>
                          <a:latin typeface="+mj-lt"/>
                        </a:rPr>
                        <a:t>трахова</a:t>
                      </a:r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 сума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Страхова сума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Страхова сума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800" b="1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Страхова сума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827">
                <a:tc v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2060"/>
                        </a:solidFill>
                        <a:latin typeface="Times New Roman"/>
                      </a:endParaRPr>
                    </a:p>
                  </a:txBody>
                  <a:tcPr marL="5063" marR="5063" marT="506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10 000 EUR/$ 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30 000 EUR/$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50 000 EUR /$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60 000 EUR /$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694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1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Програми страхування </a:t>
                      </a:r>
                      <a:endParaRPr lang="ru-RU" sz="1200" b="1" i="1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A1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А1 + </a:t>
                      </a:r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COVID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B1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B</a:t>
                      </a:r>
                      <a:r>
                        <a:rPr lang="uk-UA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1 + </a:t>
                      </a:r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COVID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C1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</a:t>
                      </a:r>
                      <a:r>
                        <a:rPr lang="uk-UA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1 + </a:t>
                      </a:r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COVID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A1</a:t>
                      </a:r>
                    </a:p>
                  </a:txBody>
                  <a:tcPr marL="5064" marR="5064" marT="506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А1 + </a:t>
                      </a:r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COVID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B1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B</a:t>
                      </a:r>
                      <a:r>
                        <a:rPr lang="uk-UA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1 + </a:t>
                      </a:r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COVID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C1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</a:t>
                      </a:r>
                      <a:r>
                        <a:rPr lang="uk-UA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1 + </a:t>
                      </a:r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COVID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A1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А1 + </a:t>
                      </a:r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COVID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B1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B</a:t>
                      </a:r>
                      <a:r>
                        <a:rPr lang="uk-UA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1 + </a:t>
                      </a:r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COVID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C1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</a:t>
                      </a:r>
                      <a:r>
                        <a:rPr lang="uk-UA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1 + </a:t>
                      </a:r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COVID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A1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А1 + </a:t>
                      </a:r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COVID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B1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B</a:t>
                      </a:r>
                      <a:r>
                        <a:rPr lang="uk-UA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1 + </a:t>
                      </a:r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COVID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C1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</a:t>
                      </a:r>
                      <a:r>
                        <a:rPr lang="uk-UA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1 + </a:t>
                      </a:r>
                      <a:r>
                        <a:rPr lang="en-US" sz="1400" b="0" i="1" u="none" strike="noStrike" dirty="0">
                          <a:solidFill>
                            <a:srgbClr val="002060"/>
                          </a:solidFill>
                          <a:latin typeface="+mj-lt"/>
                        </a:rPr>
                        <a:t>COVID</a:t>
                      </a:r>
                    </a:p>
                  </a:txBody>
                  <a:tcPr marL="5064" marR="5064" marT="50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6" name="Рисунок 15" descr="Изображение выглядит как цветок, щетка, гвоздь, инструмен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158F035E-BE60-601D-66BF-32E2F58983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738" y="3160146"/>
            <a:ext cx="2445342" cy="1630228"/>
          </a:xfrm>
          <a:prstGeom prst="rect">
            <a:avLst/>
          </a:prstGeom>
        </p:spPr>
      </p:pic>
      <p:pic>
        <p:nvPicPr>
          <p:cNvPr id="20" name="Рисунок 19" descr="Изображение выглядит как игрушка, красны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B586A577-772F-D664-EEAC-B2FCD54B2B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2961574"/>
            <a:ext cx="18288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Изображение выглядит как снимок экрана, Прямоугольник, прямоугольный, пиксель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A39F1070-D391-1C1A-38A9-B8EDA8750A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120" y="5064439"/>
            <a:ext cx="2874764" cy="1466130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ранспортное средство, транспорт, небо, Наземный транспор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0833BA05-C94E-251C-C333-61F07763D9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608" y="5130160"/>
            <a:ext cx="2736304" cy="134535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A0D54BA-2B5D-216E-9DC8-4E201BFA0E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248" y="2873805"/>
            <a:ext cx="2492037" cy="186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1510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C9DBCA-1AF9-4032-2172-D5E286237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5B4E57AC-60A7-A735-0BBE-374F99E26384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Знижки</a:t>
            </a:r>
            <a:endParaRPr lang="ru-RU" sz="4000" b="1" i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CA435F-C020-843C-44C9-033E46366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sp>
        <p:nvSpPr>
          <p:cNvPr id="2" name="Содержимое 2">
            <a:extLst>
              <a:ext uri="{FF2B5EF4-FFF2-40B4-BE49-F238E27FC236}">
                <a16:creationId xmlns:a16="http://schemas.microsoft.com/office/drawing/2014/main" id="{65584503-62B1-59A0-2DAA-8923F2E3F2DB}"/>
              </a:ext>
            </a:extLst>
          </p:cNvPr>
          <p:cNvSpPr txBox="1">
            <a:spLocks/>
          </p:cNvSpPr>
          <p:nvPr/>
        </p:nvSpPr>
        <p:spPr>
          <a:xfrm>
            <a:off x="200472" y="1230684"/>
            <a:ext cx="6000750" cy="41433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8650" indent="-509588">
              <a:buFont typeface="Wingdings" panose="05000000000000000000" pitchFamily="2" charset="2"/>
              <a:buChar char="q"/>
            </a:pPr>
            <a:r>
              <a:rPr lang="uk-UA" altLang="ru-UA" i="1" dirty="0">
                <a:solidFill>
                  <a:srgbClr val="FF0000"/>
                </a:solidFill>
              </a:rPr>
              <a:t>Групове страхування </a:t>
            </a:r>
          </a:p>
          <a:p>
            <a:pPr marL="628650" indent="-509588">
              <a:spcAft>
                <a:spcPts val="1200"/>
              </a:spcAft>
              <a:buFontTx/>
              <a:buNone/>
            </a:pPr>
            <a:r>
              <a:rPr lang="uk-UA" altLang="ru-UA" i="1" dirty="0">
                <a:solidFill>
                  <a:srgbClr val="FF0000"/>
                </a:solidFill>
              </a:rPr>
              <a:t>                     (більше 10 чоловік)</a:t>
            </a:r>
          </a:p>
          <a:p>
            <a:pPr marL="628650" indent="-509588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altLang="ru-UA" i="1" dirty="0"/>
              <a:t>Родина з 4 </a:t>
            </a:r>
            <a:r>
              <a:rPr lang="ru-RU" altLang="ru-UA" i="1" dirty="0" err="1"/>
              <a:t>осіб</a:t>
            </a:r>
            <a:r>
              <a:rPr lang="ru-RU" altLang="ru-UA" i="1" dirty="0"/>
              <a:t> і </a:t>
            </a:r>
            <a:r>
              <a:rPr lang="ru-RU" altLang="ru-UA" i="1" dirty="0" err="1"/>
              <a:t>більше</a:t>
            </a:r>
            <a:r>
              <a:rPr lang="ru-RU" altLang="ru-UA" i="1" dirty="0"/>
              <a:t> </a:t>
            </a:r>
          </a:p>
          <a:p>
            <a:pPr marL="628650" indent="-509588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altLang="ru-UA" i="1" dirty="0" err="1">
                <a:solidFill>
                  <a:srgbClr val="FF0000"/>
                </a:solidFill>
              </a:rPr>
              <a:t>Офіційна</a:t>
            </a:r>
            <a:r>
              <a:rPr lang="ru-RU" altLang="ru-UA" i="1" dirty="0">
                <a:solidFill>
                  <a:srgbClr val="FF0000"/>
                </a:solidFill>
              </a:rPr>
              <a:t> </a:t>
            </a:r>
            <a:r>
              <a:rPr lang="ru-RU" altLang="ru-UA" i="1" dirty="0" err="1">
                <a:solidFill>
                  <a:srgbClr val="FF0000"/>
                </a:solidFill>
              </a:rPr>
              <a:t>делегація</a:t>
            </a:r>
            <a:endParaRPr lang="ru-RU" altLang="ru-UA" i="1" dirty="0">
              <a:solidFill>
                <a:srgbClr val="FF0000"/>
              </a:solidFill>
            </a:endParaRPr>
          </a:p>
          <a:p>
            <a:pPr marL="628650" indent="-509588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altLang="ru-UA" i="1" dirty="0" err="1"/>
              <a:t>Безумовна</a:t>
            </a:r>
            <a:r>
              <a:rPr lang="ru-RU" altLang="ru-UA" i="1" dirty="0"/>
              <a:t> франшиза по </a:t>
            </a:r>
            <a:r>
              <a:rPr lang="ru-RU" altLang="ru-UA" i="1" dirty="0" err="1"/>
              <a:t>медичних</a:t>
            </a:r>
            <a:r>
              <a:rPr lang="ru-RU" altLang="ru-UA" i="1" dirty="0"/>
              <a:t> </a:t>
            </a:r>
            <a:r>
              <a:rPr lang="ru-RU" altLang="ru-UA" i="1" dirty="0" err="1"/>
              <a:t>витратах</a:t>
            </a:r>
            <a:r>
              <a:rPr lang="ru-RU" altLang="ru-UA" i="1" dirty="0"/>
              <a:t> (50</a:t>
            </a:r>
            <a:r>
              <a:rPr lang="en-US" altLang="ru-UA" i="1" dirty="0"/>
              <a:t> EUR</a:t>
            </a:r>
            <a:r>
              <a:rPr lang="uk-UA" altLang="ru-UA" i="1" dirty="0"/>
              <a:t>/USD -150 </a:t>
            </a:r>
            <a:r>
              <a:rPr lang="en-US" altLang="ru-UA" i="1" dirty="0"/>
              <a:t>EUR</a:t>
            </a:r>
            <a:r>
              <a:rPr lang="uk-UA" altLang="ru-UA" i="1" dirty="0"/>
              <a:t> /USD)</a:t>
            </a:r>
            <a:endParaRPr lang="ru-RU" altLang="ru-UA" i="1" dirty="0"/>
          </a:p>
        </p:txBody>
      </p:sp>
      <p:pic>
        <p:nvPicPr>
          <p:cNvPr id="3" name="Рисунок 2" descr="0_6826e_c6074648_S.jpg">
            <a:extLst>
              <a:ext uri="{FF2B5EF4-FFF2-40B4-BE49-F238E27FC236}">
                <a16:creationId xmlns:a16="http://schemas.microsoft.com/office/drawing/2014/main" id="{60D0FD43-EB85-214C-E59A-FB0F43989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26383">
            <a:off x="6597790" y="1257366"/>
            <a:ext cx="19050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делегация.jpg">
            <a:extLst>
              <a:ext uri="{FF2B5EF4-FFF2-40B4-BE49-F238E27FC236}">
                <a16:creationId xmlns:a16="http://schemas.microsoft.com/office/drawing/2014/main" id="{E7062528-190A-FF98-5D70-12A977CFB2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4662" y="3892848"/>
            <a:ext cx="2538412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85494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8FDD3B-2D6F-EF13-EE37-9AAC4650C8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129F9E-3C49-BE13-FDF9-C9B610999FFF}"/>
              </a:ext>
            </a:extLst>
          </p:cNvPr>
          <p:cNvSpPr txBox="1"/>
          <p:nvPr/>
        </p:nvSpPr>
        <p:spPr>
          <a:xfrm>
            <a:off x="-3492" y="663689"/>
            <a:ext cx="5956444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err="1">
                <a:solidFill>
                  <a:srgbClr val="FF0000"/>
                </a:solidFill>
              </a:rPr>
              <a:t>Паперовий</a:t>
            </a:r>
            <a:r>
              <a:rPr lang="ru-RU" sz="2800" b="1" u="sng" dirty="0">
                <a:solidFill>
                  <a:srgbClr val="FF0000"/>
                </a:solidFill>
              </a:rPr>
              <a:t> для </a:t>
            </a:r>
            <a:r>
              <a:rPr lang="ru-RU" sz="28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8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800" dirty="0"/>
              <a:t> </a:t>
            </a:r>
            <a:r>
              <a:rPr lang="ru-RU" sz="2800" dirty="0" err="1"/>
              <a:t>Україна</a:t>
            </a:r>
            <a:r>
              <a:rPr lang="ru-RU" sz="2800" dirty="0"/>
              <a:t> (для </a:t>
            </a:r>
            <a:r>
              <a:rPr lang="ru-RU" sz="2800" dirty="0" err="1"/>
              <a:t>фіз</a:t>
            </a:r>
            <a:r>
              <a:rPr lang="ru-RU" sz="2800" dirty="0"/>
              <a:t>. та </a:t>
            </a:r>
            <a:r>
              <a:rPr lang="ru-RU" sz="2800" dirty="0" err="1"/>
              <a:t>юр.осіб</a:t>
            </a:r>
            <a:r>
              <a:rPr lang="ru-RU" sz="28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800" dirty="0"/>
              <a:t> </a:t>
            </a:r>
            <a:r>
              <a:rPr lang="ru-RU" sz="2800" dirty="0" err="1"/>
              <a:t>Закордон</a:t>
            </a:r>
            <a:r>
              <a:rPr lang="ru-RU" sz="2800" dirty="0"/>
              <a:t> (для </a:t>
            </a:r>
            <a:r>
              <a:rPr lang="ru-RU" sz="2800" dirty="0" err="1"/>
              <a:t>фіз</a:t>
            </a:r>
            <a:r>
              <a:rPr lang="ru-RU" sz="2800" dirty="0"/>
              <a:t>. та </a:t>
            </a:r>
            <a:r>
              <a:rPr lang="ru-RU" sz="2800" dirty="0" err="1"/>
              <a:t>юр.осіб</a:t>
            </a:r>
            <a:r>
              <a:rPr lang="ru-RU" sz="2800" dirty="0"/>
              <a:t>)</a:t>
            </a:r>
          </a:p>
          <a:p>
            <a:pPr algn="ctr"/>
            <a:endParaRPr lang="ru-RU" sz="2800" b="1" u="sng" dirty="0">
              <a:solidFill>
                <a:srgbClr val="FF0000"/>
              </a:solidFill>
            </a:endParaRPr>
          </a:p>
          <a:p>
            <a:pPr algn="ctr"/>
            <a:r>
              <a:rPr lang="ru-RU" sz="2800" b="1" u="sng" dirty="0" err="1">
                <a:solidFill>
                  <a:srgbClr val="FF0000"/>
                </a:solidFill>
              </a:rPr>
              <a:t>Електронний</a:t>
            </a:r>
            <a:r>
              <a:rPr lang="ru-RU" sz="2800" b="1" u="sng" dirty="0">
                <a:solidFill>
                  <a:srgbClr val="FF0000"/>
                </a:solidFill>
              </a:rPr>
              <a:t> для </a:t>
            </a:r>
            <a:r>
              <a:rPr lang="ru-RU" sz="28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8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400" dirty="0" err="1"/>
              <a:t>Україна</a:t>
            </a:r>
            <a:r>
              <a:rPr lang="ru-RU" sz="2400" dirty="0"/>
              <a:t> (для </a:t>
            </a:r>
            <a:r>
              <a:rPr lang="ru-RU" sz="2400" dirty="0" err="1"/>
              <a:t>фіз</a:t>
            </a:r>
            <a:r>
              <a:rPr lang="ru-RU" sz="2400" dirty="0"/>
              <a:t>. </a:t>
            </a:r>
            <a:r>
              <a:rPr lang="ru-RU" sz="2400" dirty="0" err="1"/>
              <a:t>осіб</a:t>
            </a:r>
            <a:r>
              <a:rPr lang="ru-RU" sz="2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400" dirty="0" err="1"/>
              <a:t>Україна</a:t>
            </a:r>
            <a:r>
              <a:rPr lang="ru-RU" sz="2400" dirty="0"/>
              <a:t> (для </a:t>
            </a:r>
            <a:r>
              <a:rPr lang="ru-RU" sz="2400" dirty="0" err="1"/>
              <a:t>юр.осіб</a:t>
            </a:r>
            <a:r>
              <a:rPr lang="ru-RU" sz="2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err="1"/>
              <a:t>Закордон</a:t>
            </a:r>
            <a:r>
              <a:rPr lang="ru-RU" sz="2400" dirty="0"/>
              <a:t> (для </a:t>
            </a:r>
            <a:r>
              <a:rPr lang="ru-RU" sz="2400" dirty="0" err="1"/>
              <a:t>фіз</a:t>
            </a:r>
            <a:r>
              <a:rPr lang="ru-RU" sz="2400" dirty="0"/>
              <a:t>. </a:t>
            </a:r>
            <a:r>
              <a:rPr lang="ru-RU" sz="2400" dirty="0" err="1"/>
              <a:t>осіб</a:t>
            </a:r>
            <a:r>
              <a:rPr lang="ru-RU" sz="2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err="1"/>
              <a:t>Закордон</a:t>
            </a:r>
            <a:r>
              <a:rPr lang="ru-RU" sz="2400" dirty="0"/>
              <a:t> (</a:t>
            </a:r>
            <a:r>
              <a:rPr lang="ru-RU" sz="2400" dirty="0" err="1"/>
              <a:t>юр.осіб</a:t>
            </a:r>
            <a:r>
              <a:rPr lang="ru-RU" sz="2400" dirty="0"/>
              <a:t>) ВЧАСНО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400" dirty="0" err="1"/>
              <a:t>Закордон</a:t>
            </a:r>
            <a:r>
              <a:rPr lang="ru-RU" sz="2400" dirty="0"/>
              <a:t> (</a:t>
            </a:r>
            <a:r>
              <a:rPr lang="ru-RU" sz="2400" dirty="0" err="1"/>
              <a:t>юр.осіб</a:t>
            </a:r>
            <a:r>
              <a:rPr lang="ru-RU" sz="2400" dirty="0"/>
              <a:t>)  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400" dirty="0" err="1"/>
              <a:t>Закордон</a:t>
            </a:r>
            <a:r>
              <a:rPr lang="ru-RU" sz="2400" dirty="0"/>
              <a:t> (для </a:t>
            </a:r>
            <a:r>
              <a:rPr lang="ru-RU" sz="2400" dirty="0" err="1"/>
              <a:t>фіз</a:t>
            </a:r>
            <a:r>
              <a:rPr lang="ru-RU" sz="2400" dirty="0"/>
              <a:t>. </a:t>
            </a:r>
            <a:r>
              <a:rPr lang="ru-RU" sz="2400" dirty="0" err="1"/>
              <a:t>осіб</a:t>
            </a:r>
            <a:r>
              <a:rPr lang="ru-RU" sz="2400" dirty="0"/>
              <a:t>)+</a:t>
            </a:r>
            <a:r>
              <a:rPr lang="ru-RU" sz="2400" dirty="0" err="1"/>
              <a:t>Перелік</a:t>
            </a:r>
            <a:r>
              <a:rPr lang="ru-RU" sz="2400" dirty="0"/>
              <a:t> ЗО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400" dirty="0" err="1"/>
              <a:t>Закордон</a:t>
            </a:r>
            <a:r>
              <a:rPr lang="ru-RU" sz="2400" dirty="0"/>
              <a:t> (для юр. </a:t>
            </a:r>
            <a:r>
              <a:rPr lang="ru-RU" sz="2400" dirty="0" err="1"/>
              <a:t>осіб</a:t>
            </a:r>
            <a:r>
              <a:rPr lang="ru-RU" sz="2400" dirty="0"/>
              <a:t>)+</a:t>
            </a:r>
            <a:r>
              <a:rPr lang="ru-RU" sz="2400" dirty="0" err="1"/>
              <a:t>Перелік</a:t>
            </a:r>
            <a:r>
              <a:rPr lang="ru-RU" sz="2400" dirty="0"/>
              <a:t> ЗО</a:t>
            </a:r>
          </a:p>
          <a:p>
            <a:pPr algn="ctr"/>
            <a:r>
              <a:rPr lang="ru-RU" b="1" u="sng" dirty="0" err="1">
                <a:solidFill>
                  <a:srgbClr val="FF0000"/>
                </a:solidFill>
              </a:rPr>
              <a:t>Всі</a:t>
            </a:r>
            <a:r>
              <a:rPr lang="ru-RU" b="1" u="sng" dirty="0">
                <a:solidFill>
                  <a:srgbClr val="FF0000"/>
                </a:solidFill>
              </a:rPr>
              <a:t> ДОГОВОРИ УКЛАДАЮТЬСЯ ЧЕРЕЗ СИСТЕМУ ПРОФІТСОФТ!</a:t>
            </a:r>
          </a:p>
          <a:p>
            <a:pPr algn="ctr"/>
            <a:r>
              <a:rPr lang="ru-RU" b="1" u="sng" dirty="0">
                <a:solidFill>
                  <a:srgbClr val="FF0000"/>
                </a:solidFill>
              </a:rPr>
              <a:t>Для кожного вводу </a:t>
            </a:r>
            <a:r>
              <a:rPr lang="ru-RU" b="1" u="sng" dirty="0" err="1">
                <a:solidFill>
                  <a:srgbClr val="FF0000"/>
                </a:solidFill>
              </a:rPr>
              <a:t>окремий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тарифний</a:t>
            </a:r>
            <a:r>
              <a:rPr lang="ru-RU" b="1" u="sng" dirty="0">
                <a:solidFill>
                  <a:srgbClr val="FF0000"/>
                </a:solidFill>
              </a:rPr>
              <a:t> план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ru-RU" dirty="0"/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C4ED74C1-C7A4-3928-BE0F-EC254CAEFDDE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F33B041-C2E9-8A59-0F5C-900488F64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офисные принадлежности, пишущий прибор, Офисный инструмент, руч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92715A67-EDDD-4E08-72E6-D1AF8CB4F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1383">
            <a:off x="6105128" y="963081"/>
            <a:ext cx="24384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Изображение выглядит как текст, Планшет, гаджет, компьютер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26A98ABB-04CC-1176-1DCE-164C90736B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088" y="3900423"/>
            <a:ext cx="3440832" cy="2293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55080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F5A0E0-7D9E-D4BF-4346-CA44300515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33EB87C-485F-D93C-71E3-32292B47FCBA}"/>
              </a:ext>
            </a:extLst>
          </p:cNvPr>
          <p:cNvSpPr txBox="1"/>
          <p:nvPr/>
        </p:nvSpPr>
        <p:spPr>
          <a:xfrm>
            <a:off x="162000" y="494320"/>
            <a:ext cx="92890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>
                <a:solidFill>
                  <a:srgbClr val="FF0000"/>
                </a:solidFill>
              </a:rPr>
              <a:t>Паперовий</a:t>
            </a:r>
            <a:r>
              <a:rPr lang="ru-RU" sz="2000" b="1" u="sng" dirty="0">
                <a:solidFill>
                  <a:srgbClr val="FF0000"/>
                </a:solidFill>
              </a:rPr>
              <a:t> для </a:t>
            </a:r>
            <a:r>
              <a:rPr lang="ru-RU" sz="20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Україна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та 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Закордон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та 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</p:txBody>
      </p:sp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B4B61C85-9F61-450A-B56E-28D758EBACE6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104BD43-A62D-C880-DB77-8EC6DA323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sp>
        <p:nvSpPr>
          <p:cNvPr id="2" name="Прямокутник 14">
            <a:extLst>
              <a:ext uri="{FF2B5EF4-FFF2-40B4-BE49-F238E27FC236}">
                <a16:creationId xmlns:a16="http://schemas.microsoft.com/office/drawing/2014/main" id="{0FD928D6-1F78-9FF6-3D18-40B860BF4FB8}"/>
              </a:ext>
            </a:extLst>
          </p:cNvPr>
          <p:cNvSpPr/>
          <p:nvPr/>
        </p:nvSpPr>
        <p:spPr>
          <a:xfrm>
            <a:off x="162000" y="1977823"/>
            <a:ext cx="1872208" cy="86409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Через КАЛЬКУЛЯТОРИ</a:t>
            </a:r>
            <a:endParaRPr lang="ru-RU" dirty="0"/>
          </a:p>
        </p:txBody>
      </p:sp>
      <p:pic>
        <p:nvPicPr>
          <p:cNvPr id="5" name="Рисунок 4" descr="Изображение выглядит как текст, снимок экрана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36D2E789-B1E0-1214-2430-E86F51A676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390" y="1487666"/>
            <a:ext cx="5980034" cy="1936826"/>
          </a:xfrm>
          <a:prstGeom prst="rect">
            <a:avLst/>
          </a:prstGeom>
        </p:spPr>
      </p:pic>
      <p:cxnSp>
        <p:nvCxnSpPr>
          <p:cNvPr id="8" name="Пряма зі стрілкою 10">
            <a:extLst>
              <a:ext uri="{FF2B5EF4-FFF2-40B4-BE49-F238E27FC236}">
                <a16:creationId xmlns:a16="http://schemas.microsoft.com/office/drawing/2014/main" id="{DB6F3B7B-0964-EAD7-4E31-D8E727DBAC0C}"/>
              </a:ext>
            </a:extLst>
          </p:cNvPr>
          <p:cNvCxnSpPr>
            <a:cxnSpLocks/>
          </p:cNvCxnSpPr>
          <p:nvPr/>
        </p:nvCxnSpPr>
        <p:spPr>
          <a:xfrm>
            <a:off x="2153139" y="2377653"/>
            <a:ext cx="3512948" cy="152687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Рисунок 14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EBE59956-5F24-557C-EC0F-715299840D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514" y="3501008"/>
            <a:ext cx="7038478" cy="3271631"/>
          </a:xfrm>
          <a:prstGeom prst="rect">
            <a:avLst/>
          </a:prstGeom>
        </p:spPr>
      </p:pic>
      <p:sp>
        <p:nvSpPr>
          <p:cNvPr id="17" name="Прямокутник 14">
            <a:extLst>
              <a:ext uri="{FF2B5EF4-FFF2-40B4-BE49-F238E27FC236}">
                <a16:creationId xmlns:a16="http://schemas.microsoft.com/office/drawing/2014/main" id="{00A509F8-B6B4-8106-3FCF-0B77CFC12207}"/>
              </a:ext>
            </a:extLst>
          </p:cNvPr>
          <p:cNvSpPr/>
          <p:nvPr/>
        </p:nvSpPr>
        <p:spPr>
          <a:xfrm>
            <a:off x="344488" y="5445224"/>
            <a:ext cx="1872208" cy="86409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Потрібно обрати потрібний ТП</a:t>
            </a:r>
            <a:endParaRPr lang="ru-RU" dirty="0"/>
          </a:p>
        </p:txBody>
      </p:sp>
      <p:cxnSp>
        <p:nvCxnSpPr>
          <p:cNvPr id="18" name="Пряма зі стрілкою 10">
            <a:extLst>
              <a:ext uri="{FF2B5EF4-FFF2-40B4-BE49-F238E27FC236}">
                <a16:creationId xmlns:a16="http://schemas.microsoft.com/office/drawing/2014/main" id="{1186D93D-3FAA-1A43-86AA-AAAA5B7AED98}"/>
              </a:ext>
            </a:extLst>
          </p:cNvPr>
          <p:cNvCxnSpPr>
            <a:cxnSpLocks/>
          </p:cNvCxnSpPr>
          <p:nvPr/>
        </p:nvCxnSpPr>
        <p:spPr>
          <a:xfrm>
            <a:off x="2475733" y="5877272"/>
            <a:ext cx="4349475" cy="205281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8377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C47FAB-BC8D-31DC-A732-174ED6BA6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BBD024B-8419-1EB6-81FB-7AC312B83D6D}"/>
              </a:ext>
            </a:extLst>
          </p:cNvPr>
          <p:cNvSpPr txBox="1"/>
          <p:nvPr/>
        </p:nvSpPr>
        <p:spPr>
          <a:xfrm>
            <a:off x="162000" y="494320"/>
            <a:ext cx="92890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>
                <a:solidFill>
                  <a:srgbClr val="FF0000"/>
                </a:solidFill>
              </a:rPr>
              <a:t>Паперовий</a:t>
            </a:r>
            <a:r>
              <a:rPr lang="ru-RU" sz="2000" b="1" u="sng" dirty="0">
                <a:solidFill>
                  <a:srgbClr val="FF0000"/>
                </a:solidFill>
              </a:rPr>
              <a:t> для </a:t>
            </a:r>
            <a:r>
              <a:rPr lang="ru-RU" sz="20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Україна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та 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Закордон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та 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</p:txBody>
      </p:sp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8253ADAB-86B0-18E4-133B-0D3145A24EE3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1C5BDAB-CD25-1500-E505-35EE2D9BF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программное обеспечение, Значок на компьютер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72092296-A3F6-0BFB-0C20-CA3EB0948A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" y="1463309"/>
            <a:ext cx="9906000" cy="4680918"/>
          </a:xfrm>
          <a:prstGeom prst="rect">
            <a:avLst/>
          </a:prstGeom>
        </p:spPr>
      </p:pic>
      <p:cxnSp>
        <p:nvCxnSpPr>
          <p:cNvPr id="8" name="Пряма зі стрілкою 10">
            <a:extLst>
              <a:ext uri="{FF2B5EF4-FFF2-40B4-BE49-F238E27FC236}">
                <a16:creationId xmlns:a16="http://schemas.microsoft.com/office/drawing/2014/main" id="{18263429-70AB-1700-BB5C-C85492AB8291}"/>
              </a:ext>
            </a:extLst>
          </p:cNvPr>
          <p:cNvCxnSpPr>
            <a:cxnSpLocks/>
          </p:cNvCxnSpPr>
          <p:nvPr/>
        </p:nvCxnSpPr>
        <p:spPr>
          <a:xfrm flipV="1">
            <a:off x="776536" y="1819652"/>
            <a:ext cx="1512168" cy="1297359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Прямокутник 14">
            <a:extLst>
              <a:ext uri="{FF2B5EF4-FFF2-40B4-BE49-F238E27FC236}">
                <a16:creationId xmlns:a16="http://schemas.microsoft.com/office/drawing/2014/main" id="{045C2A6E-5F24-73AF-C3E8-BB8330F4457A}"/>
              </a:ext>
            </a:extLst>
          </p:cNvPr>
          <p:cNvSpPr/>
          <p:nvPr/>
        </p:nvSpPr>
        <p:spPr>
          <a:xfrm>
            <a:off x="9331" y="3143269"/>
            <a:ext cx="2043028" cy="19442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Потрібно заповнити всі поля відповідно до поїздки та </a:t>
            </a:r>
            <a:r>
              <a:rPr lang="uk-UA" b="1" dirty="0" err="1">
                <a:solidFill>
                  <a:srgbClr val="FF0000"/>
                </a:solidFill>
              </a:rPr>
              <a:t>нажати</a:t>
            </a:r>
            <a:r>
              <a:rPr lang="uk-UA" b="1" dirty="0">
                <a:solidFill>
                  <a:srgbClr val="FF0000"/>
                </a:solidFill>
              </a:rPr>
              <a:t> Оформити договір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4627710-A4E5-AA5E-0B00-1D677583C7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994" y="6045536"/>
            <a:ext cx="7874514" cy="415650"/>
          </a:xfrm>
          <a:prstGeom prst="rect">
            <a:avLst/>
          </a:prstGeom>
        </p:spPr>
      </p:pic>
      <p:cxnSp>
        <p:nvCxnSpPr>
          <p:cNvPr id="19" name="Пряма зі стрілкою 10">
            <a:extLst>
              <a:ext uri="{FF2B5EF4-FFF2-40B4-BE49-F238E27FC236}">
                <a16:creationId xmlns:a16="http://schemas.microsoft.com/office/drawing/2014/main" id="{EEC67295-8D10-53BF-9DF4-F78E17CFFC9C}"/>
              </a:ext>
            </a:extLst>
          </p:cNvPr>
          <p:cNvCxnSpPr>
            <a:cxnSpLocks/>
          </p:cNvCxnSpPr>
          <p:nvPr/>
        </p:nvCxnSpPr>
        <p:spPr>
          <a:xfrm>
            <a:off x="488504" y="5113743"/>
            <a:ext cx="2448272" cy="1018879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932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                                         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МЕТОДОЛОГІЧНА БАЗА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5BDA1140-6E35-4A0C-A711-316AA5088BDE}"/>
              </a:ext>
            </a:extLst>
          </p:cNvPr>
          <p:cNvSpPr/>
          <p:nvPr/>
        </p:nvSpPr>
        <p:spPr>
          <a:xfrm>
            <a:off x="3024466" y="759221"/>
            <a:ext cx="2808312" cy="792088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України «Про страхування»</a:t>
            </a:r>
            <a:endParaRPr lang="ru-RU" sz="2400" b="1" i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3B394BCD-5591-47B3-9EF4-19C3CF05B69D}"/>
              </a:ext>
            </a:extLst>
          </p:cNvPr>
          <p:cNvSpPr/>
          <p:nvPr/>
        </p:nvSpPr>
        <p:spPr>
          <a:xfrm>
            <a:off x="274398" y="3035771"/>
            <a:ext cx="5637095" cy="1512168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ЗАГАЛЬНІ УМОВИ СТРАХОВОГО ПРОДУКТУ «СТРАХУВАННЯ ВИТРАТ, ПОВ’ЯЗАНИХ ІЗ НАДАННЯМ ДОПОМОГИ (АСИСТАНС) ОСОБАМ, ЯКІ ПОТРАПИТИ У СКРУТНЕ СТАНОВИЩЕ ПІД ЧАС ЗДІЙСНЕННЯ ПОДОРОЖІ» (Код: 012)</a:t>
            </a:r>
            <a:endParaRPr lang="ru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4DBD8FB1-71CB-4EAB-8FC8-975593275386}"/>
              </a:ext>
            </a:extLst>
          </p:cNvPr>
          <p:cNvSpPr/>
          <p:nvPr/>
        </p:nvSpPr>
        <p:spPr>
          <a:xfrm>
            <a:off x="582901" y="4806228"/>
            <a:ext cx="5328592" cy="1647107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UA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Інформаційний</a:t>
            </a:r>
            <a:r>
              <a:rPr lang="ru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документ</a:t>
            </a:r>
          </a:p>
          <a:p>
            <a:pPr algn="ctr"/>
            <a:r>
              <a:rPr lang="ru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 </a:t>
            </a:r>
            <a:r>
              <a:rPr lang="ru-UA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стандартний</a:t>
            </a:r>
            <a:r>
              <a:rPr lang="ru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UA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страховий</a:t>
            </a:r>
            <a:r>
              <a:rPr lang="ru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продукт </a:t>
            </a:r>
          </a:p>
          <a:p>
            <a:pPr algn="ctr"/>
            <a:r>
              <a:rPr lang="uk-UA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«КОМПЛЕКСНЕ СТРАХУВАННЯ ВИТРАТ, ПОВ’ЯЗАНИХ ІЗ НАДАННЯМ ДОПОМОГИ (АСИСТАНС) ОСОБАМ, ЯКІ ПОТРАПИТИ У СКРУТНЕ СТАНОВИЩЕ ПІД ЧАС ЗДІЙСНЕННЯ ПОДОРОЖІ»</a:t>
            </a:r>
            <a:endParaRPr lang="ru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трілка: вліво 14">
            <a:extLst>
              <a:ext uri="{FF2B5EF4-FFF2-40B4-BE49-F238E27FC236}">
                <a16:creationId xmlns:a16="http://schemas.microsoft.com/office/drawing/2014/main" id="{044C9E6F-0CC7-4E6B-B9B4-0ED35C15D9CE}"/>
              </a:ext>
            </a:extLst>
          </p:cNvPr>
          <p:cNvSpPr/>
          <p:nvPr/>
        </p:nvSpPr>
        <p:spPr>
          <a:xfrm rot="1074920">
            <a:off x="5983476" y="1278044"/>
            <a:ext cx="1583258" cy="592644"/>
          </a:xfrm>
          <a:prstGeom prst="lef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C57FC91-2A0C-4202-8E74-A8E8037C1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256353">
            <a:off x="6308023" y="4447465"/>
            <a:ext cx="1493649" cy="103641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B74B171-A8D3-43BF-9D2B-2EDA96DE3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422440">
            <a:off x="6149214" y="3285425"/>
            <a:ext cx="1387735" cy="987580"/>
          </a:xfrm>
          <a:prstGeom prst="rect">
            <a:avLst/>
          </a:prstGeom>
        </p:spPr>
      </p:pic>
      <p:sp>
        <p:nvSpPr>
          <p:cNvPr id="22" name="Прямокутник 21">
            <a:extLst>
              <a:ext uri="{FF2B5EF4-FFF2-40B4-BE49-F238E27FC236}">
                <a16:creationId xmlns:a16="http://schemas.microsoft.com/office/drawing/2014/main" id="{B6293ACD-D54D-4C89-859B-5F4B66DA7FD4}"/>
              </a:ext>
            </a:extLst>
          </p:cNvPr>
          <p:cNvSpPr/>
          <p:nvPr/>
        </p:nvSpPr>
        <p:spPr>
          <a:xfrm>
            <a:off x="1352600" y="1824737"/>
            <a:ext cx="4529143" cy="966890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Нормативно-</a:t>
            </a:r>
            <a:r>
              <a:rPr lang="ru-RU" sz="2400" b="1" i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правові</a:t>
            </a:r>
            <a:r>
              <a:rPr lang="ru-RU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</a:t>
            </a:r>
            <a:r>
              <a:rPr lang="ru-RU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Національного</a:t>
            </a:r>
            <a:r>
              <a:rPr lang="ru-RU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банку </a:t>
            </a:r>
            <a:r>
              <a:rPr lang="ru-RU" sz="2400" b="1" i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України</a:t>
            </a:r>
            <a:endParaRPr lang="ru-RU" sz="2400" b="1" i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Стрілка: вліво 22">
            <a:extLst>
              <a:ext uri="{FF2B5EF4-FFF2-40B4-BE49-F238E27FC236}">
                <a16:creationId xmlns:a16="http://schemas.microsoft.com/office/drawing/2014/main" id="{5F412E94-7052-4E72-8A4C-EEB689DDFECF}"/>
              </a:ext>
            </a:extLst>
          </p:cNvPr>
          <p:cNvSpPr/>
          <p:nvPr/>
        </p:nvSpPr>
        <p:spPr>
          <a:xfrm rot="315950">
            <a:off x="6020201" y="2352367"/>
            <a:ext cx="1509809" cy="592644"/>
          </a:xfrm>
          <a:prstGeom prst="lef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Изображение выглядит как транспорт, корзина, ручная тележка, тележ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FC97AE29-BCCA-A642-F852-911899C4DE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66" y="654831"/>
            <a:ext cx="1139428" cy="1139428"/>
          </a:xfrm>
          <a:prstGeom prst="rect">
            <a:avLst/>
          </a:prstGeom>
        </p:spPr>
      </p:pic>
      <p:pic>
        <p:nvPicPr>
          <p:cNvPr id="7" name="Рисунок 4" descr="metod21.png">
            <a:extLst>
              <a:ext uri="{FF2B5EF4-FFF2-40B4-BE49-F238E27FC236}">
                <a16:creationId xmlns:a16="http://schemas.microsoft.com/office/drawing/2014/main" id="{46D4446C-2D16-3A54-1820-901DA6CB2B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6189">
            <a:off x="7639651" y="2250996"/>
            <a:ext cx="2136775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2F0BD-0196-CFF3-2BBC-85A28FD477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C1E40CB-B53E-ECD1-FE37-60A6229CC36F}"/>
              </a:ext>
            </a:extLst>
          </p:cNvPr>
          <p:cNvSpPr txBox="1"/>
          <p:nvPr/>
        </p:nvSpPr>
        <p:spPr>
          <a:xfrm>
            <a:off x="162000" y="494320"/>
            <a:ext cx="92890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>
                <a:solidFill>
                  <a:srgbClr val="FF0000"/>
                </a:solidFill>
              </a:rPr>
              <a:t>Паперовий</a:t>
            </a:r>
            <a:r>
              <a:rPr lang="ru-RU" sz="2000" b="1" u="sng" dirty="0">
                <a:solidFill>
                  <a:srgbClr val="FF0000"/>
                </a:solidFill>
              </a:rPr>
              <a:t> для </a:t>
            </a:r>
            <a:r>
              <a:rPr lang="ru-RU" sz="20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Україна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та 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Закордон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та 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</p:txBody>
      </p:sp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9F2FCEC3-5AE8-2072-4A0C-FC7EDF42B257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99F1348-718C-5530-681B-6CB92AB74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2BDDA73-26DB-686A-36BD-702365D7A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92" y="1491362"/>
            <a:ext cx="9906000" cy="4261884"/>
          </a:xfrm>
          <a:prstGeom prst="rect">
            <a:avLst/>
          </a:prstGeom>
        </p:spPr>
      </p:pic>
      <p:sp>
        <p:nvSpPr>
          <p:cNvPr id="10" name="Прямокутник 14">
            <a:extLst>
              <a:ext uri="{FF2B5EF4-FFF2-40B4-BE49-F238E27FC236}">
                <a16:creationId xmlns:a16="http://schemas.microsoft.com/office/drawing/2014/main" id="{76BAE20D-5F6C-8BFD-B3CB-43DF87879C9A}"/>
              </a:ext>
            </a:extLst>
          </p:cNvPr>
          <p:cNvSpPr/>
          <p:nvPr/>
        </p:nvSpPr>
        <p:spPr>
          <a:xfrm>
            <a:off x="140498" y="4751872"/>
            <a:ext cx="2043028" cy="19442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Потрібно заповнити всі поля даних Страхувальника /Застрахованої особи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1" name="Пряма зі стрілкою 10">
            <a:extLst>
              <a:ext uri="{FF2B5EF4-FFF2-40B4-BE49-F238E27FC236}">
                <a16:creationId xmlns:a16="http://schemas.microsoft.com/office/drawing/2014/main" id="{1EC27AD1-4199-53E9-5EE2-113B87BC64BD}"/>
              </a:ext>
            </a:extLst>
          </p:cNvPr>
          <p:cNvCxnSpPr>
            <a:cxnSpLocks/>
          </p:cNvCxnSpPr>
          <p:nvPr/>
        </p:nvCxnSpPr>
        <p:spPr>
          <a:xfrm flipV="1">
            <a:off x="140498" y="3980390"/>
            <a:ext cx="935565" cy="799231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49270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2AD7E-B391-C9E1-5143-58BD15C2E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6255FE-032D-6DC6-FA7A-72227392B85C}"/>
              </a:ext>
            </a:extLst>
          </p:cNvPr>
          <p:cNvSpPr txBox="1"/>
          <p:nvPr/>
        </p:nvSpPr>
        <p:spPr>
          <a:xfrm>
            <a:off x="162000" y="494320"/>
            <a:ext cx="92890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>
                <a:solidFill>
                  <a:srgbClr val="FF0000"/>
                </a:solidFill>
              </a:rPr>
              <a:t>Паперовий</a:t>
            </a:r>
            <a:r>
              <a:rPr lang="ru-RU" sz="2000" b="1" u="sng" dirty="0">
                <a:solidFill>
                  <a:srgbClr val="FF0000"/>
                </a:solidFill>
              </a:rPr>
              <a:t> для </a:t>
            </a:r>
            <a:r>
              <a:rPr lang="ru-RU" sz="20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Україна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та 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Закордон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та 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</p:txBody>
      </p:sp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91CE8311-ADF5-8325-4BA6-A6790156A631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12C05E6-7D82-041D-F34D-FC919D9EB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cxnSp>
        <p:nvCxnSpPr>
          <p:cNvPr id="11" name="Пряма зі стрілкою 10">
            <a:extLst>
              <a:ext uri="{FF2B5EF4-FFF2-40B4-BE49-F238E27FC236}">
                <a16:creationId xmlns:a16="http://schemas.microsoft.com/office/drawing/2014/main" id="{0FF52575-8FD9-D150-B34F-7FB6BC12B04C}"/>
              </a:ext>
            </a:extLst>
          </p:cNvPr>
          <p:cNvCxnSpPr>
            <a:cxnSpLocks/>
          </p:cNvCxnSpPr>
          <p:nvPr/>
        </p:nvCxnSpPr>
        <p:spPr>
          <a:xfrm flipV="1">
            <a:off x="140498" y="3980390"/>
            <a:ext cx="935565" cy="799231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" name="Рисунок 2" descr="Изображение выглядит как текст, программное обеспечение, веб-страница, Значок на компьютере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7D1AC40F-9670-1A34-2574-555693D5B4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92" y="1495966"/>
            <a:ext cx="9906000" cy="4254110"/>
          </a:xfrm>
          <a:prstGeom prst="rect">
            <a:avLst/>
          </a:prstGeom>
        </p:spPr>
      </p:pic>
      <p:sp>
        <p:nvSpPr>
          <p:cNvPr id="10" name="Прямокутник 14">
            <a:extLst>
              <a:ext uri="{FF2B5EF4-FFF2-40B4-BE49-F238E27FC236}">
                <a16:creationId xmlns:a16="http://schemas.microsoft.com/office/drawing/2014/main" id="{0AD97845-1407-FA50-0339-E18AC1E28473}"/>
              </a:ext>
            </a:extLst>
          </p:cNvPr>
          <p:cNvSpPr/>
          <p:nvPr/>
        </p:nvSpPr>
        <p:spPr>
          <a:xfrm>
            <a:off x="140498" y="5157192"/>
            <a:ext cx="3084310" cy="15388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На останньому кроці підтвердити укладання договору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5" name="Пряма зі стрілкою 10">
            <a:extLst>
              <a:ext uri="{FF2B5EF4-FFF2-40B4-BE49-F238E27FC236}">
                <a16:creationId xmlns:a16="http://schemas.microsoft.com/office/drawing/2014/main" id="{8FA03439-A6D1-82BE-9D13-1B68E0977370}"/>
              </a:ext>
            </a:extLst>
          </p:cNvPr>
          <p:cNvCxnSpPr>
            <a:cxnSpLocks/>
          </p:cNvCxnSpPr>
          <p:nvPr/>
        </p:nvCxnSpPr>
        <p:spPr>
          <a:xfrm flipV="1">
            <a:off x="3224808" y="5750076"/>
            <a:ext cx="935565" cy="799231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2507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26F257-E3ED-76A0-90C3-13CFE4B65C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33BE4AAD-076A-5ED4-D946-AF56C6C99D7A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3A3AFF6-E4DC-EFDD-9236-DD51B720B2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sp>
        <p:nvSpPr>
          <p:cNvPr id="2" name="Прямокутник 14">
            <a:extLst>
              <a:ext uri="{FF2B5EF4-FFF2-40B4-BE49-F238E27FC236}">
                <a16:creationId xmlns:a16="http://schemas.microsoft.com/office/drawing/2014/main" id="{F6BBAC19-99CD-51CA-D447-47C97FEC20D2}"/>
              </a:ext>
            </a:extLst>
          </p:cNvPr>
          <p:cNvSpPr/>
          <p:nvPr/>
        </p:nvSpPr>
        <p:spPr>
          <a:xfrm>
            <a:off x="968803" y="2896401"/>
            <a:ext cx="1872208" cy="86409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Через КАЛЬКУЛЯТОРИ</a:t>
            </a:r>
            <a:endParaRPr lang="ru-RU" dirty="0"/>
          </a:p>
        </p:txBody>
      </p:sp>
      <p:sp>
        <p:nvSpPr>
          <p:cNvPr id="17" name="Прямокутник 14">
            <a:extLst>
              <a:ext uri="{FF2B5EF4-FFF2-40B4-BE49-F238E27FC236}">
                <a16:creationId xmlns:a16="http://schemas.microsoft.com/office/drawing/2014/main" id="{F1B87C0B-623C-3C6D-35E8-440A4200CF2A}"/>
              </a:ext>
            </a:extLst>
          </p:cNvPr>
          <p:cNvSpPr/>
          <p:nvPr/>
        </p:nvSpPr>
        <p:spPr>
          <a:xfrm>
            <a:off x="344488" y="5445224"/>
            <a:ext cx="1872208" cy="86409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Потрібно обрати потрібний ТП</a:t>
            </a:r>
            <a:endParaRPr lang="ru-RU" dirty="0"/>
          </a:p>
        </p:txBody>
      </p:sp>
      <p:pic>
        <p:nvPicPr>
          <p:cNvPr id="9" name="Рисунок 8" descr="Изображение выглядит как текст, снимок экрана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F9123CE8-DC2D-E8B9-8739-9C10D481A4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045" y="1268149"/>
            <a:ext cx="5136325" cy="2072820"/>
          </a:xfrm>
          <a:prstGeom prst="rect">
            <a:avLst/>
          </a:prstGeom>
        </p:spPr>
      </p:pic>
      <p:cxnSp>
        <p:nvCxnSpPr>
          <p:cNvPr id="8" name="Пряма зі стрілкою 10">
            <a:extLst>
              <a:ext uri="{FF2B5EF4-FFF2-40B4-BE49-F238E27FC236}">
                <a16:creationId xmlns:a16="http://schemas.microsoft.com/office/drawing/2014/main" id="{4F2F35D5-AEFC-990F-FCE6-24B1217512B0}"/>
              </a:ext>
            </a:extLst>
          </p:cNvPr>
          <p:cNvCxnSpPr>
            <a:cxnSpLocks/>
          </p:cNvCxnSpPr>
          <p:nvPr/>
        </p:nvCxnSpPr>
        <p:spPr>
          <a:xfrm>
            <a:off x="2770514" y="2898199"/>
            <a:ext cx="4270718" cy="381938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6" name="Рисунок 15" descr="Изображение выглядит как текст, программное обеспечение, веб-страница, Значок на компьютере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5DBC4709-7FFD-699B-F200-6E80F852FA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043" y="3876865"/>
            <a:ext cx="6393160" cy="2410737"/>
          </a:xfrm>
          <a:prstGeom prst="rect">
            <a:avLst/>
          </a:prstGeom>
        </p:spPr>
      </p:pic>
      <p:cxnSp>
        <p:nvCxnSpPr>
          <p:cNvPr id="18" name="Пряма зі стрілкою 10">
            <a:extLst>
              <a:ext uri="{FF2B5EF4-FFF2-40B4-BE49-F238E27FC236}">
                <a16:creationId xmlns:a16="http://schemas.microsoft.com/office/drawing/2014/main" id="{2D8D1F31-15E7-1E59-B978-9D52F7608FB5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2216696" y="5589851"/>
            <a:ext cx="4320480" cy="287421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43C2501-3F78-D952-3077-4CA2B50F9452}"/>
              </a:ext>
            </a:extLst>
          </p:cNvPr>
          <p:cNvSpPr txBox="1"/>
          <p:nvPr/>
        </p:nvSpPr>
        <p:spPr>
          <a:xfrm>
            <a:off x="-8897" y="520191"/>
            <a:ext cx="3757112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>
                <a:solidFill>
                  <a:srgbClr val="FF0000"/>
                </a:solidFill>
              </a:rPr>
              <a:t>Електронний</a:t>
            </a:r>
            <a:r>
              <a:rPr lang="ru-RU" sz="2000" b="1" u="sng" dirty="0">
                <a:solidFill>
                  <a:srgbClr val="FF0000"/>
                </a:solidFill>
              </a:rPr>
              <a:t> для </a:t>
            </a:r>
            <a:r>
              <a:rPr lang="ru-RU" sz="20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Україна</a:t>
            </a:r>
            <a:r>
              <a:rPr lang="ru-RU" sz="1400" dirty="0"/>
              <a:t> (для </a:t>
            </a:r>
            <a:r>
              <a:rPr lang="ru-RU" sz="1400" dirty="0" err="1"/>
              <a:t>фіз</a:t>
            </a:r>
            <a:r>
              <a:rPr lang="ru-RU" sz="1400" dirty="0"/>
              <a:t>. </a:t>
            </a:r>
            <a:r>
              <a:rPr lang="ru-RU" sz="1400" dirty="0" err="1"/>
              <a:t>осіб</a:t>
            </a:r>
            <a:r>
              <a:rPr lang="ru-RU" sz="1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Україна</a:t>
            </a:r>
            <a:r>
              <a:rPr lang="ru-RU" sz="1400" dirty="0"/>
              <a:t> (для </a:t>
            </a:r>
            <a:r>
              <a:rPr lang="ru-RU" sz="1400" dirty="0" err="1"/>
              <a:t>юр.осіб</a:t>
            </a:r>
            <a:r>
              <a:rPr lang="ru-RU" sz="1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/>
              <a:t> </a:t>
            </a:r>
            <a:r>
              <a:rPr lang="ru-RU" sz="1400" dirty="0" err="1"/>
              <a:t>Закордон</a:t>
            </a:r>
            <a:r>
              <a:rPr lang="ru-RU" sz="1400" dirty="0"/>
              <a:t> (для </a:t>
            </a:r>
            <a:r>
              <a:rPr lang="ru-RU" sz="1400" dirty="0" err="1"/>
              <a:t>фіз</a:t>
            </a:r>
            <a:r>
              <a:rPr lang="ru-RU" sz="1400" dirty="0"/>
              <a:t>. </a:t>
            </a:r>
            <a:r>
              <a:rPr lang="ru-RU" sz="1400" dirty="0" err="1"/>
              <a:t>осіб</a:t>
            </a:r>
            <a:r>
              <a:rPr lang="ru-RU" sz="1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/>
              <a:t> </a:t>
            </a:r>
            <a:r>
              <a:rPr lang="ru-RU" sz="1400" dirty="0" err="1"/>
              <a:t>Закордон</a:t>
            </a:r>
            <a:r>
              <a:rPr lang="ru-RU" sz="1400" dirty="0"/>
              <a:t> (</a:t>
            </a:r>
            <a:r>
              <a:rPr lang="ru-RU" sz="1400" dirty="0" err="1"/>
              <a:t>юр.осіб</a:t>
            </a:r>
            <a:r>
              <a:rPr lang="ru-RU" sz="1400" dirty="0"/>
              <a:t>) ВЧАСНО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Закордон</a:t>
            </a:r>
            <a:r>
              <a:rPr lang="ru-RU" sz="1400" dirty="0"/>
              <a:t> (</a:t>
            </a:r>
            <a:r>
              <a:rPr lang="ru-RU" sz="1400" dirty="0" err="1"/>
              <a:t>юр.осіб</a:t>
            </a:r>
            <a:r>
              <a:rPr lang="ru-RU" sz="1400" dirty="0"/>
              <a:t>)  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Закордон</a:t>
            </a:r>
            <a:r>
              <a:rPr lang="ru-RU" sz="1400" dirty="0"/>
              <a:t> (для </a:t>
            </a:r>
            <a:r>
              <a:rPr lang="ru-RU" sz="1400" dirty="0" err="1"/>
              <a:t>фіз</a:t>
            </a:r>
            <a:r>
              <a:rPr lang="ru-RU" sz="1400" dirty="0"/>
              <a:t>. </a:t>
            </a:r>
            <a:r>
              <a:rPr lang="ru-RU" sz="1400" dirty="0" err="1"/>
              <a:t>осіб</a:t>
            </a:r>
            <a:r>
              <a:rPr lang="ru-RU" sz="1400" dirty="0"/>
              <a:t>)+</a:t>
            </a:r>
            <a:r>
              <a:rPr lang="ru-RU" sz="1400" dirty="0" err="1"/>
              <a:t>Перелік</a:t>
            </a:r>
            <a:r>
              <a:rPr lang="ru-RU" sz="1400" dirty="0"/>
              <a:t> ЗО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Закордон</a:t>
            </a:r>
            <a:r>
              <a:rPr lang="ru-RU" sz="1400" dirty="0"/>
              <a:t> (для юр. </a:t>
            </a:r>
            <a:r>
              <a:rPr lang="ru-RU" sz="1400" dirty="0" err="1"/>
              <a:t>осіб</a:t>
            </a:r>
            <a:r>
              <a:rPr lang="ru-RU" sz="1400" dirty="0"/>
              <a:t>)+</a:t>
            </a:r>
            <a:r>
              <a:rPr lang="ru-RU" sz="1400" dirty="0" err="1"/>
              <a:t>Перелік</a:t>
            </a:r>
            <a:r>
              <a:rPr lang="ru-RU" sz="1400" dirty="0"/>
              <a:t> ЗО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1600" dirty="0"/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521527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07D9F3-EFC0-90EF-DE53-137E9B420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F2D8DA2E-DE7A-2D35-F439-F41AFA13F04A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499DAA6-12B5-39A3-8687-838CDDE45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E6AE94-08F0-43D9-7315-9745C650CAFA}"/>
              </a:ext>
            </a:extLst>
          </p:cNvPr>
          <p:cNvSpPr txBox="1"/>
          <p:nvPr/>
        </p:nvSpPr>
        <p:spPr>
          <a:xfrm>
            <a:off x="4059898" y="587744"/>
            <a:ext cx="585543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Для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електронних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договорівМПП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Закордон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(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фіз.особи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)</a:t>
            </a:r>
            <a:b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</a:br>
            <a:endParaRPr lang="ru-UA" dirty="0">
              <a:solidFill>
                <a:srgbClr val="FF0000"/>
              </a:solidFill>
            </a:endParaRPr>
          </a:p>
        </p:txBody>
      </p:sp>
      <p:pic>
        <p:nvPicPr>
          <p:cNvPr id="13" name="Рисунок 12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76934D65-187E-8325-727E-8373F183F4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8"/>
          <a:stretch>
            <a:fillRect/>
          </a:stretch>
        </p:blipFill>
        <p:spPr>
          <a:xfrm>
            <a:off x="4330012" y="1187207"/>
            <a:ext cx="5575988" cy="28086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12EB755-93AA-4A65-631F-80B5DD98667A}"/>
              </a:ext>
            </a:extLst>
          </p:cNvPr>
          <p:cNvSpPr txBox="1"/>
          <p:nvPr/>
        </p:nvSpPr>
        <p:spPr>
          <a:xfrm>
            <a:off x="-231576" y="2960873"/>
            <a:ext cx="496388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Для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електронних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договорів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МПП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Закордон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юр.особи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)</a:t>
            </a:r>
            <a:b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</a:br>
            <a:endParaRPr lang="ru-UA" dirty="0">
              <a:solidFill>
                <a:srgbClr val="FF0000"/>
              </a:solidFill>
            </a:endParaRPr>
          </a:p>
        </p:txBody>
      </p:sp>
      <p:cxnSp>
        <p:nvCxnSpPr>
          <p:cNvPr id="21" name="Пряма зі стрілкою 10">
            <a:extLst>
              <a:ext uri="{FF2B5EF4-FFF2-40B4-BE49-F238E27FC236}">
                <a16:creationId xmlns:a16="http://schemas.microsoft.com/office/drawing/2014/main" id="{024D3DB5-20B5-A092-BBC2-90FF7F0A8BD2}"/>
              </a:ext>
            </a:extLst>
          </p:cNvPr>
          <p:cNvCxnSpPr>
            <a:cxnSpLocks/>
          </p:cNvCxnSpPr>
          <p:nvPr/>
        </p:nvCxnSpPr>
        <p:spPr>
          <a:xfrm>
            <a:off x="6448352" y="1274909"/>
            <a:ext cx="948252" cy="2514131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30C4FDD-2B4B-8E82-9F05-C34C8427E9C3}"/>
              </a:ext>
            </a:extLst>
          </p:cNvPr>
          <p:cNvSpPr txBox="1"/>
          <p:nvPr/>
        </p:nvSpPr>
        <p:spPr>
          <a:xfrm>
            <a:off x="158120" y="563642"/>
            <a:ext cx="3757112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>
                <a:solidFill>
                  <a:srgbClr val="FF0000"/>
                </a:solidFill>
              </a:rPr>
              <a:t>Електронний</a:t>
            </a:r>
            <a:r>
              <a:rPr lang="ru-RU" sz="2000" b="1" u="sng" dirty="0">
                <a:solidFill>
                  <a:srgbClr val="FF0000"/>
                </a:solidFill>
              </a:rPr>
              <a:t> для </a:t>
            </a:r>
            <a:r>
              <a:rPr lang="ru-RU" sz="20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Україна</a:t>
            </a:r>
            <a:r>
              <a:rPr lang="ru-RU" sz="1400" dirty="0"/>
              <a:t> (для </a:t>
            </a:r>
            <a:r>
              <a:rPr lang="ru-RU" sz="1400" dirty="0" err="1"/>
              <a:t>фіз</a:t>
            </a:r>
            <a:r>
              <a:rPr lang="ru-RU" sz="1400" dirty="0"/>
              <a:t>. </a:t>
            </a:r>
            <a:r>
              <a:rPr lang="ru-RU" sz="1400" dirty="0" err="1"/>
              <a:t>осіб</a:t>
            </a:r>
            <a:r>
              <a:rPr lang="ru-RU" sz="1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Україна</a:t>
            </a:r>
            <a:r>
              <a:rPr lang="ru-RU" sz="1400" dirty="0"/>
              <a:t> (для </a:t>
            </a:r>
            <a:r>
              <a:rPr lang="ru-RU" sz="1400" dirty="0" err="1"/>
              <a:t>юр.осіб</a:t>
            </a:r>
            <a:r>
              <a:rPr lang="ru-RU" sz="1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/>
              <a:t> </a:t>
            </a:r>
            <a:r>
              <a:rPr lang="ru-RU" sz="1400" dirty="0" err="1"/>
              <a:t>Закордон</a:t>
            </a:r>
            <a:r>
              <a:rPr lang="ru-RU" sz="1400" dirty="0"/>
              <a:t> (для </a:t>
            </a:r>
            <a:r>
              <a:rPr lang="ru-RU" sz="1400" dirty="0" err="1"/>
              <a:t>фіз</a:t>
            </a:r>
            <a:r>
              <a:rPr lang="ru-RU" sz="1400" dirty="0"/>
              <a:t>. </a:t>
            </a:r>
            <a:r>
              <a:rPr lang="ru-RU" sz="1400" dirty="0" err="1"/>
              <a:t>осіб</a:t>
            </a:r>
            <a:r>
              <a:rPr lang="ru-RU" sz="1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/>
              <a:t> </a:t>
            </a:r>
            <a:r>
              <a:rPr lang="ru-RU" sz="1400" dirty="0" err="1"/>
              <a:t>Закордон</a:t>
            </a:r>
            <a:r>
              <a:rPr lang="ru-RU" sz="1400" dirty="0"/>
              <a:t> (</a:t>
            </a:r>
            <a:r>
              <a:rPr lang="ru-RU" sz="1400" dirty="0" err="1"/>
              <a:t>юр.осіб</a:t>
            </a:r>
            <a:r>
              <a:rPr lang="ru-RU" sz="1400" dirty="0"/>
              <a:t>) ВЧАСНО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Закордон</a:t>
            </a:r>
            <a:r>
              <a:rPr lang="ru-RU" sz="1400" dirty="0"/>
              <a:t> (</a:t>
            </a:r>
            <a:r>
              <a:rPr lang="ru-RU" sz="1400" dirty="0" err="1"/>
              <a:t>юр.осіб</a:t>
            </a:r>
            <a:r>
              <a:rPr lang="ru-RU" sz="1400" dirty="0"/>
              <a:t>)  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Закордон</a:t>
            </a:r>
            <a:r>
              <a:rPr lang="ru-RU" sz="1400" dirty="0"/>
              <a:t> (для </a:t>
            </a:r>
            <a:r>
              <a:rPr lang="ru-RU" sz="1400" dirty="0" err="1"/>
              <a:t>фіз</a:t>
            </a:r>
            <a:r>
              <a:rPr lang="ru-RU" sz="1400" dirty="0"/>
              <a:t>. </a:t>
            </a:r>
            <a:r>
              <a:rPr lang="ru-RU" sz="1400" dirty="0" err="1"/>
              <a:t>осіб</a:t>
            </a:r>
            <a:r>
              <a:rPr lang="ru-RU" sz="1400" dirty="0"/>
              <a:t>)+</a:t>
            </a:r>
            <a:r>
              <a:rPr lang="ru-RU" sz="1400" dirty="0" err="1"/>
              <a:t>Перелік</a:t>
            </a:r>
            <a:r>
              <a:rPr lang="ru-RU" sz="1400" dirty="0"/>
              <a:t> ЗО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Закордон</a:t>
            </a:r>
            <a:r>
              <a:rPr lang="ru-RU" sz="1400" dirty="0"/>
              <a:t> (для юр. </a:t>
            </a:r>
            <a:r>
              <a:rPr lang="ru-RU" sz="1400" dirty="0" err="1"/>
              <a:t>осіб</a:t>
            </a:r>
            <a:r>
              <a:rPr lang="ru-RU" sz="1400" dirty="0"/>
              <a:t>)+</a:t>
            </a:r>
            <a:r>
              <a:rPr lang="ru-RU" sz="1400" dirty="0" err="1"/>
              <a:t>Перелік</a:t>
            </a:r>
            <a:r>
              <a:rPr lang="ru-RU" sz="1400" dirty="0"/>
              <a:t> ЗО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1600" dirty="0"/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</p:txBody>
      </p:sp>
      <p:pic>
        <p:nvPicPr>
          <p:cNvPr id="4" name="Рисунок 3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AAAB5929-01DD-05F4-939B-1E4AF1A84A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579" y="4098989"/>
            <a:ext cx="5371929" cy="2584840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0D68E52F-7CE2-F9F6-547E-5639C0E44C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845" y="4216064"/>
            <a:ext cx="5371929" cy="2501728"/>
          </a:xfrm>
          <a:prstGeom prst="rect">
            <a:avLst/>
          </a:prstGeom>
        </p:spPr>
      </p:pic>
      <p:cxnSp>
        <p:nvCxnSpPr>
          <p:cNvPr id="25" name="Пряма зі стрілкою 10">
            <a:extLst>
              <a:ext uri="{FF2B5EF4-FFF2-40B4-BE49-F238E27FC236}">
                <a16:creationId xmlns:a16="http://schemas.microsoft.com/office/drawing/2014/main" id="{45542375-762D-7914-2056-FE3A881F74CE}"/>
              </a:ext>
            </a:extLst>
          </p:cNvPr>
          <p:cNvCxnSpPr>
            <a:cxnSpLocks/>
          </p:cNvCxnSpPr>
          <p:nvPr/>
        </p:nvCxnSpPr>
        <p:spPr>
          <a:xfrm>
            <a:off x="2432720" y="3562810"/>
            <a:ext cx="4554894" cy="2890526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Пряма зі стрілкою 10">
            <a:extLst>
              <a:ext uri="{FF2B5EF4-FFF2-40B4-BE49-F238E27FC236}">
                <a16:creationId xmlns:a16="http://schemas.microsoft.com/office/drawing/2014/main" id="{10E1223E-4338-DC18-F56C-C5C44EB85556}"/>
              </a:ext>
            </a:extLst>
          </p:cNvPr>
          <p:cNvCxnSpPr>
            <a:cxnSpLocks/>
          </p:cNvCxnSpPr>
          <p:nvPr/>
        </p:nvCxnSpPr>
        <p:spPr>
          <a:xfrm>
            <a:off x="2432720" y="3665492"/>
            <a:ext cx="195610" cy="2787844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700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E84E92-66D5-E09F-1372-D309EB7E0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7E6882B8-3E40-1B69-A612-C413781B9388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905192C-7EE9-04D2-4316-6D6722ADA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E3E1265-7B79-B6CC-E0CF-AC7E2A673D16}"/>
              </a:ext>
            </a:extLst>
          </p:cNvPr>
          <p:cNvSpPr txBox="1"/>
          <p:nvPr/>
        </p:nvSpPr>
        <p:spPr>
          <a:xfrm>
            <a:off x="4073285" y="692696"/>
            <a:ext cx="585543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Для </a:t>
            </a:r>
            <a:r>
              <a:rPr lang="ru-RU" sz="2000" b="1" dirty="0" err="1">
                <a:solidFill>
                  <a:srgbClr val="FF0000"/>
                </a:solidFill>
              </a:rPr>
              <a:t>електронних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договорів</a:t>
            </a:r>
            <a:r>
              <a:rPr lang="ru-RU" sz="2000" b="1" dirty="0">
                <a:solidFill>
                  <a:srgbClr val="FF0000"/>
                </a:solidFill>
              </a:rPr>
              <a:t> МПП по </a:t>
            </a:r>
            <a:r>
              <a:rPr lang="ru-RU" sz="2000" b="1" dirty="0" err="1">
                <a:solidFill>
                  <a:srgbClr val="FF0000"/>
                </a:solidFill>
              </a:rPr>
              <a:t>Україні</a:t>
            </a:r>
            <a:r>
              <a:rPr lang="ru-RU" sz="2000" b="1" dirty="0">
                <a:solidFill>
                  <a:srgbClr val="FF0000"/>
                </a:solidFill>
              </a:rPr>
              <a:t> (</a:t>
            </a:r>
            <a:r>
              <a:rPr lang="ru-RU" sz="2000" b="1" dirty="0" err="1">
                <a:solidFill>
                  <a:srgbClr val="FF0000"/>
                </a:solidFill>
              </a:rPr>
              <a:t>фіз.особи</a:t>
            </a:r>
            <a:r>
              <a:rPr lang="ru-RU" sz="20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)</a:t>
            </a:r>
            <a:br>
              <a:rPr lang="ru-RU" sz="2000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</a:br>
            <a:endParaRPr lang="ru-UA" sz="20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E41366-7860-0B65-1959-E0CD759A7341}"/>
              </a:ext>
            </a:extLst>
          </p:cNvPr>
          <p:cNvSpPr txBox="1"/>
          <p:nvPr/>
        </p:nvSpPr>
        <p:spPr>
          <a:xfrm>
            <a:off x="276806" y="2869950"/>
            <a:ext cx="26642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Для </a:t>
            </a:r>
            <a:r>
              <a:rPr lang="ru-RU" sz="2000" b="1" dirty="0" err="1">
                <a:solidFill>
                  <a:srgbClr val="FF0000"/>
                </a:solidFill>
              </a:rPr>
              <a:t>електронних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договорів</a:t>
            </a:r>
            <a:r>
              <a:rPr lang="ru-RU" sz="2000" b="1" dirty="0">
                <a:solidFill>
                  <a:srgbClr val="FF0000"/>
                </a:solidFill>
              </a:rPr>
              <a:t> МПП по </a:t>
            </a:r>
            <a:r>
              <a:rPr lang="ru-RU" sz="2000" b="1" dirty="0" err="1">
                <a:solidFill>
                  <a:srgbClr val="FF0000"/>
                </a:solidFill>
              </a:rPr>
              <a:t>Україні</a:t>
            </a:r>
            <a:r>
              <a:rPr lang="ru-RU" sz="2000" b="1" dirty="0">
                <a:solidFill>
                  <a:srgbClr val="FF0000"/>
                </a:solidFill>
              </a:rPr>
              <a:t>(</a:t>
            </a:r>
            <a:r>
              <a:rPr lang="ru-RU" sz="2000" b="1" dirty="0" err="1">
                <a:solidFill>
                  <a:srgbClr val="FF0000"/>
                </a:solidFill>
              </a:rPr>
              <a:t>юр.особи</a:t>
            </a:r>
            <a:r>
              <a:rPr lang="ru-RU" sz="2000" b="1" dirty="0">
                <a:solidFill>
                  <a:srgbClr val="FF0000"/>
                </a:solidFill>
              </a:rPr>
              <a:t>)</a:t>
            </a:r>
          </a:p>
          <a:p>
            <a:br>
              <a:rPr lang="ru-RU" dirty="0"/>
            </a:br>
            <a:endParaRPr lang="ru-UA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EE86FB2F-086B-D476-D0F1-9E63AE6C57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617" y="1479079"/>
            <a:ext cx="5978523" cy="2852221"/>
          </a:xfrm>
          <a:prstGeom prst="rect">
            <a:avLst/>
          </a:prstGeom>
        </p:spPr>
      </p:pic>
      <p:cxnSp>
        <p:nvCxnSpPr>
          <p:cNvPr id="21" name="Пряма зі стрілкою 10">
            <a:extLst>
              <a:ext uri="{FF2B5EF4-FFF2-40B4-BE49-F238E27FC236}">
                <a16:creationId xmlns:a16="http://schemas.microsoft.com/office/drawing/2014/main" id="{A88063C4-E414-9FB7-8C65-E4C40BE64090}"/>
              </a:ext>
            </a:extLst>
          </p:cNvPr>
          <p:cNvCxnSpPr>
            <a:cxnSpLocks/>
          </p:cNvCxnSpPr>
          <p:nvPr/>
        </p:nvCxnSpPr>
        <p:spPr>
          <a:xfrm>
            <a:off x="6448352" y="1274909"/>
            <a:ext cx="720080" cy="2808312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C2EC4061-54D0-39A3-D663-E08548FED5F7}"/>
              </a:ext>
            </a:extLst>
          </p:cNvPr>
          <p:cNvSpPr txBox="1"/>
          <p:nvPr/>
        </p:nvSpPr>
        <p:spPr>
          <a:xfrm>
            <a:off x="47566" y="660954"/>
            <a:ext cx="3757112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>
                <a:solidFill>
                  <a:srgbClr val="FF0000"/>
                </a:solidFill>
              </a:rPr>
              <a:t>Електронний</a:t>
            </a:r>
            <a:r>
              <a:rPr lang="ru-RU" sz="2000" b="1" u="sng" dirty="0">
                <a:solidFill>
                  <a:srgbClr val="FF0000"/>
                </a:solidFill>
              </a:rPr>
              <a:t> для </a:t>
            </a:r>
            <a:r>
              <a:rPr lang="ru-RU" sz="20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Україна</a:t>
            </a:r>
            <a:r>
              <a:rPr lang="ru-RU" sz="1400" dirty="0"/>
              <a:t> (для </a:t>
            </a:r>
            <a:r>
              <a:rPr lang="ru-RU" sz="1400" dirty="0" err="1"/>
              <a:t>фіз</a:t>
            </a:r>
            <a:r>
              <a:rPr lang="ru-RU" sz="1400" dirty="0"/>
              <a:t>. </a:t>
            </a:r>
            <a:r>
              <a:rPr lang="ru-RU" sz="1400" dirty="0" err="1"/>
              <a:t>осіб</a:t>
            </a:r>
            <a:r>
              <a:rPr lang="ru-RU" sz="1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Україна</a:t>
            </a:r>
            <a:r>
              <a:rPr lang="ru-RU" sz="1400" dirty="0"/>
              <a:t> (для </a:t>
            </a:r>
            <a:r>
              <a:rPr lang="ru-RU" sz="1400" dirty="0" err="1"/>
              <a:t>юр.осіб</a:t>
            </a:r>
            <a:r>
              <a:rPr lang="ru-RU" sz="1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/>
              <a:t> </a:t>
            </a:r>
            <a:r>
              <a:rPr lang="ru-RU" sz="1400" dirty="0" err="1"/>
              <a:t>Закордон</a:t>
            </a:r>
            <a:r>
              <a:rPr lang="ru-RU" sz="1400" dirty="0"/>
              <a:t> (для </a:t>
            </a:r>
            <a:r>
              <a:rPr lang="ru-RU" sz="1400" dirty="0" err="1"/>
              <a:t>фіз</a:t>
            </a:r>
            <a:r>
              <a:rPr lang="ru-RU" sz="1400" dirty="0"/>
              <a:t>. </a:t>
            </a:r>
            <a:r>
              <a:rPr lang="ru-RU" sz="1400" dirty="0" err="1"/>
              <a:t>осіб</a:t>
            </a:r>
            <a:r>
              <a:rPr lang="ru-RU" sz="1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/>
              <a:t> </a:t>
            </a:r>
            <a:r>
              <a:rPr lang="ru-RU" sz="1400" dirty="0" err="1"/>
              <a:t>Закордон</a:t>
            </a:r>
            <a:r>
              <a:rPr lang="ru-RU" sz="1400" dirty="0"/>
              <a:t> (</a:t>
            </a:r>
            <a:r>
              <a:rPr lang="ru-RU" sz="1400" dirty="0" err="1"/>
              <a:t>юр.осіб</a:t>
            </a:r>
            <a:r>
              <a:rPr lang="ru-RU" sz="1400" dirty="0"/>
              <a:t>) ВЧАСНО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Закордон</a:t>
            </a:r>
            <a:r>
              <a:rPr lang="ru-RU" sz="1400" dirty="0"/>
              <a:t> (</a:t>
            </a:r>
            <a:r>
              <a:rPr lang="ru-RU" sz="1400" dirty="0" err="1"/>
              <a:t>юр.осіб</a:t>
            </a:r>
            <a:r>
              <a:rPr lang="ru-RU" sz="1400" dirty="0"/>
              <a:t>)  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Закордон</a:t>
            </a:r>
            <a:r>
              <a:rPr lang="ru-RU" sz="1400" dirty="0"/>
              <a:t> (для </a:t>
            </a:r>
            <a:r>
              <a:rPr lang="ru-RU" sz="1400" dirty="0" err="1"/>
              <a:t>фіз</a:t>
            </a:r>
            <a:r>
              <a:rPr lang="ru-RU" sz="1400" dirty="0"/>
              <a:t>. </a:t>
            </a:r>
            <a:r>
              <a:rPr lang="ru-RU" sz="1400" dirty="0" err="1"/>
              <a:t>осіб</a:t>
            </a:r>
            <a:r>
              <a:rPr lang="ru-RU" sz="1400" dirty="0"/>
              <a:t>)+</a:t>
            </a:r>
            <a:r>
              <a:rPr lang="ru-RU" sz="1400" dirty="0" err="1"/>
              <a:t>Перелік</a:t>
            </a:r>
            <a:r>
              <a:rPr lang="ru-RU" sz="1400" dirty="0"/>
              <a:t> ЗО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Закордон</a:t>
            </a:r>
            <a:r>
              <a:rPr lang="ru-RU" sz="1400" dirty="0"/>
              <a:t> (для юр. </a:t>
            </a:r>
            <a:r>
              <a:rPr lang="ru-RU" sz="1400" dirty="0" err="1"/>
              <a:t>осіб</a:t>
            </a:r>
            <a:r>
              <a:rPr lang="ru-RU" sz="1400" dirty="0"/>
              <a:t>)+</a:t>
            </a:r>
            <a:r>
              <a:rPr lang="ru-RU" sz="1400" dirty="0" err="1"/>
              <a:t>Перелік</a:t>
            </a:r>
            <a:r>
              <a:rPr lang="ru-RU" sz="1400" dirty="0"/>
              <a:t> ЗО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1600" dirty="0"/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</p:txBody>
      </p:sp>
      <p:pic>
        <p:nvPicPr>
          <p:cNvPr id="17" name="Рисунок 16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A56196B2-6C9F-1842-B8B8-980EB0287F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0" y="3917355"/>
            <a:ext cx="5978523" cy="2782828"/>
          </a:xfrm>
          <a:prstGeom prst="rect">
            <a:avLst/>
          </a:prstGeom>
        </p:spPr>
      </p:pic>
      <p:cxnSp>
        <p:nvCxnSpPr>
          <p:cNvPr id="25" name="Пряма зі стрілкою 10">
            <a:extLst>
              <a:ext uri="{FF2B5EF4-FFF2-40B4-BE49-F238E27FC236}">
                <a16:creationId xmlns:a16="http://schemas.microsoft.com/office/drawing/2014/main" id="{17C168DA-CE17-88B0-4960-1E036A2CEBEC}"/>
              </a:ext>
            </a:extLst>
          </p:cNvPr>
          <p:cNvCxnSpPr>
            <a:cxnSpLocks/>
          </p:cNvCxnSpPr>
          <p:nvPr/>
        </p:nvCxnSpPr>
        <p:spPr>
          <a:xfrm>
            <a:off x="2432720" y="3562810"/>
            <a:ext cx="1016765" cy="2932055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0206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B38031-5CDA-F999-C6C8-BCA61CEB3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F6F911EA-EED3-7E98-7BE9-141B334DAC50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4E20DF6-DEBD-8FCD-EDEF-FB3737358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pic>
        <p:nvPicPr>
          <p:cNvPr id="8" name="Рисунок 7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2AE0DB00-4443-BC3D-9D0D-B4298E2E09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856" y="659556"/>
            <a:ext cx="5840527" cy="26197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155B307-CF92-212D-E64B-B264BE359CBA}"/>
              </a:ext>
            </a:extLst>
          </p:cNvPr>
          <p:cNvSpPr txBox="1"/>
          <p:nvPr/>
        </p:nvSpPr>
        <p:spPr>
          <a:xfrm>
            <a:off x="-3492" y="3825806"/>
            <a:ext cx="350645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Для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електронних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договорівМПП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Закордон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(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фіз.особи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) +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Перелік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Застрахованих</a:t>
            </a:r>
            <a: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осіб</a:t>
            </a:r>
            <a:br>
              <a:rPr lang="ru-RU" b="1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</a:br>
            <a:endParaRPr lang="ru-UA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8F3AD6-E7FC-4076-1F2E-45A9590B12EC}"/>
              </a:ext>
            </a:extLst>
          </p:cNvPr>
          <p:cNvSpPr txBox="1"/>
          <p:nvPr/>
        </p:nvSpPr>
        <p:spPr>
          <a:xfrm>
            <a:off x="115768" y="500042"/>
            <a:ext cx="3757112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>
                <a:solidFill>
                  <a:srgbClr val="FF0000"/>
                </a:solidFill>
              </a:rPr>
              <a:t>Електронний</a:t>
            </a:r>
            <a:r>
              <a:rPr lang="ru-RU" sz="2000" b="1" u="sng" dirty="0">
                <a:solidFill>
                  <a:srgbClr val="FF0000"/>
                </a:solidFill>
              </a:rPr>
              <a:t> для </a:t>
            </a:r>
            <a:r>
              <a:rPr lang="ru-RU" sz="20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Україна</a:t>
            </a:r>
            <a:r>
              <a:rPr lang="ru-RU" sz="1400" dirty="0"/>
              <a:t> (для </a:t>
            </a:r>
            <a:r>
              <a:rPr lang="ru-RU" sz="1400" dirty="0" err="1"/>
              <a:t>фіз</a:t>
            </a:r>
            <a:r>
              <a:rPr lang="ru-RU" sz="1400" dirty="0"/>
              <a:t>. </a:t>
            </a:r>
            <a:r>
              <a:rPr lang="ru-RU" sz="1400" dirty="0" err="1"/>
              <a:t>осіб</a:t>
            </a:r>
            <a:r>
              <a:rPr lang="ru-RU" sz="1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Україна</a:t>
            </a:r>
            <a:r>
              <a:rPr lang="ru-RU" sz="1400" dirty="0"/>
              <a:t> (для </a:t>
            </a:r>
            <a:r>
              <a:rPr lang="ru-RU" sz="1400" dirty="0" err="1"/>
              <a:t>юр.осіб</a:t>
            </a:r>
            <a:r>
              <a:rPr lang="ru-RU" sz="1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/>
              <a:t> </a:t>
            </a:r>
            <a:r>
              <a:rPr lang="ru-RU" sz="1400" dirty="0" err="1"/>
              <a:t>Закордон</a:t>
            </a:r>
            <a:r>
              <a:rPr lang="ru-RU" sz="1400" dirty="0"/>
              <a:t> (для </a:t>
            </a:r>
            <a:r>
              <a:rPr lang="ru-RU" sz="1400" dirty="0" err="1"/>
              <a:t>фіз</a:t>
            </a:r>
            <a:r>
              <a:rPr lang="ru-RU" sz="1400" dirty="0"/>
              <a:t>. </a:t>
            </a:r>
            <a:r>
              <a:rPr lang="ru-RU" sz="1400" dirty="0" err="1"/>
              <a:t>осіб</a:t>
            </a:r>
            <a:r>
              <a:rPr lang="ru-RU" sz="14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/>
              <a:t> </a:t>
            </a:r>
            <a:r>
              <a:rPr lang="ru-RU" sz="1400" dirty="0" err="1"/>
              <a:t>Закордон</a:t>
            </a:r>
            <a:r>
              <a:rPr lang="ru-RU" sz="1400" dirty="0"/>
              <a:t> (</a:t>
            </a:r>
            <a:r>
              <a:rPr lang="ru-RU" sz="1400" dirty="0" err="1"/>
              <a:t>юр.осіб</a:t>
            </a:r>
            <a:r>
              <a:rPr lang="ru-RU" sz="1400" dirty="0"/>
              <a:t>) ВЧАСНО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Закордон</a:t>
            </a:r>
            <a:r>
              <a:rPr lang="ru-RU" sz="1400" dirty="0"/>
              <a:t> (</a:t>
            </a:r>
            <a:r>
              <a:rPr lang="ru-RU" sz="1400" dirty="0" err="1"/>
              <a:t>юр.осіб</a:t>
            </a:r>
            <a:r>
              <a:rPr lang="ru-RU" sz="1400" dirty="0"/>
              <a:t>)  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Закордон</a:t>
            </a:r>
            <a:r>
              <a:rPr lang="ru-RU" sz="1400" dirty="0"/>
              <a:t> (для </a:t>
            </a:r>
            <a:r>
              <a:rPr lang="ru-RU" sz="1400" dirty="0" err="1"/>
              <a:t>фіз</a:t>
            </a:r>
            <a:r>
              <a:rPr lang="ru-RU" sz="1400" dirty="0"/>
              <a:t>. </a:t>
            </a:r>
            <a:r>
              <a:rPr lang="ru-RU" sz="1400" dirty="0" err="1"/>
              <a:t>осіб</a:t>
            </a:r>
            <a:r>
              <a:rPr lang="ru-RU" sz="1400" dirty="0"/>
              <a:t>)+</a:t>
            </a:r>
            <a:r>
              <a:rPr lang="ru-RU" sz="1400" dirty="0" err="1"/>
              <a:t>Перелік</a:t>
            </a:r>
            <a:r>
              <a:rPr lang="ru-RU" sz="1400" dirty="0"/>
              <a:t> ЗО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400" dirty="0" err="1"/>
              <a:t>Закордон</a:t>
            </a:r>
            <a:r>
              <a:rPr lang="ru-RU" sz="1400" dirty="0"/>
              <a:t> (для юр. </a:t>
            </a:r>
            <a:r>
              <a:rPr lang="ru-RU" sz="1400" dirty="0" err="1"/>
              <a:t>осіб</a:t>
            </a:r>
            <a:r>
              <a:rPr lang="ru-RU" sz="1400" dirty="0"/>
              <a:t>)+</a:t>
            </a:r>
            <a:r>
              <a:rPr lang="ru-RU" sz="1400" dirty="0" err="1"/>
              <a:t>Перелік</a:t>
            </a:r>
            <a:r>
              <a:rPr lang="ru-RU" sz="1400" dirty="0"/>
              <a:t> ЗО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1600" dirty="0"/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</p:txBody>
      </p:sp>
      <p:pic>
        <p:nvPicPr>
          <p:cNvPr id="5" name="Рисунок 4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A9E115E7-57C7-32C0-FA94-A2D96E33C9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990" y="3451892"/>
            <a:ext cx="6214173" cy="3042963"/>
          </a:xfrm>
          <a:prstGeom prst="rect">
            <a:avLst/>
          </a:prstGeom>
        </p:spPr>
      </p:pic>
      <p:cxnSp>
        <p:nvCxnSpPr>
          <p:cNvPr id="25" name="Пряма зі стрілкою 10">
            <a:extLst>
              <a:ext uri="{FF2B5EF4-FFF2-40B4-BE49-F238E27FC236}">
                <a16:creationId xmlns:a16="http://schemas.microsoft.com/office/drawing/2014/main" id="{21601084-8FA2-ACAD-F4CD-4B571B418E18}"/>
              </a:ext>
            </a:extLst>
          </p:cNvPr>
          <p:cNvCxnSpPr>
            <a:cxnSpLocks/>
          </p:cNvCxnSpPr>
          <p:nvPr/>
        </p:nvCxnSpPr>
        <p:spPr>
          <a:xfrm flipV="1">
            <a:off x="3152800" y="3032194"/>
            <a:ext cx="3532331" cy="915609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Пряма зі стрілкою 10">
            <a:extLst>
              <a:ext uri="{FF2B5EF4-FFF2-40B4-BE49-F238E27FC236}">
                <a16:creationId xmlns:a16="http://schemas.microsoft.com/office/drawing/2014/main" id="{B1878A4F-4679-8522-A7C6-E9D8CE239D02}"/>
              </a:ext>
            </a:extLst>
          </p:cNvPr>
          <p:cNvCxnSpPr>
            <a:cxnSpLocks/>
          </p:cNvCxnSpPr>
          <p:nvPr/>
        </p:nvCxnSpPr>
        <p:spPr>
          <a:xfrm>
            <a:off x="3152800" y="4810171"/>
            <a:ext cx="3312368" cy="1420966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9713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70476-559A-7600-B920-1148119D1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5DD3A3-2D91-E579-FF2B-BD0F8A971342}"/>
              </a:ext>
            </a:extLst>
          </p:cNvPr>
          <p:cNvSpPr txBox="1"/>
          <p:nvPr/>
        </p:nvSpPr>
        <p:spPr>
          <a:xfrm>
            <a:off x="2864768" y="468087"/>
            <a:ext cx="351294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>
                <a:solidFill>
                  <a:srgbClr val="FF0000"/>
                </a:solidFill>
              </a:rPr>
              <a:t>Електронний</a:t>
            </a:r>
            <a:r>
              <a:rPr lang="ru-RU" sz="2000" b="1" u="sng" dirty="0">
                <a:solidFill>
                  <a:srgbClr val="FF0000"/>
                </a:solidFill>
              </a:rPr>
              <a:t> для </a:t>
            </a:r>
            <a:r>
              <a:rPr lang="ru-RU" sz="20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 err="1"/>
              <a:t>Україна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</a:t>
            </a:r>
            <a:r>
              <a:rPr lang="ru-RU" sz="2000" dirty="0" err="1"/>
              <a:t>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 err="1"/>
              <a:t>Україна</a:t>
            </a:r>
            <a:r>
              <a:rPr lang="ru-RU" sz="2000" dirty="0"/>
              <a:t> (для 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Закордон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</a:t>
            </a:r>
            <a:r>
              <a:rPr lang="ru-RU" sz="2000" dirty="0" err="1"/>
              <a:t>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Закордон</a:t>
            </a:r>
            <a:r>
              <a:rPr lang="ru-RU" sz="2000" dirty="0"/>
              <a:t> (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</p:txBody>
      </p:sp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32A77D87-7E62-586A-372F-8FB722EB5F1C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F3E314-C5D5-E819-C0DB-B392DF176A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B65F43B-EF41-91F7-EA81-8FAF27EE35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7" y="2128029"/>
            <a:ext cx="9843184" cy="4261884"/>
          </a:xfrm>
          <a:prstGeom prst="rect">
            <a:avLst/>
          </a:prstGeom>
        </p:spPr>
      </p:pic>
      <p:cxnSp>
        <p:nvCxnSpPr>
          <p:cNvPr id="25" name="Пряма зі стрілкою 10">
            <a:extLst>
              <a:ext uri="{FF2B5EF4-FFF2-40B4-BE49-F238E27FC236}">
                <a16:creationId xmlns:a16="http://schemas.microsoft.com/office/drawing/2014/main" id="{606EFAAD-DB66-658E-FE53-083C78C5BFFB}"/>
              </a:ext>
            </a:extLst>
          </p:cNvPr>
          <p:cNvCxnSpPr>
            <a:cxnSpLocks/>
          </p:cNvCxnSpPr>
          <p:nvPr/>
        </p:nvCxnSpPr>
        <p:spPr>
          <a:xfrm flipV="1">
            <a:off x="1496616" y="2780928"/>
            <a:ext cx="0" cy="582825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Прямокутник 14">
            <a:extLst>
              <a:ext uri="{FF2B5EF4-FFF2-40B4-BE49-F238E27FC236}">
                <a16:creationId xmlns:a16="http://schemas.microsoft.com/office/drawing/2014/main" id="{7CF7CF91-D8B3-B725-F4D8-BF89B47C31E3}"/>
              </a:ext>
            </a:extLst>
          </p:cNvPr>
          <p:cNvSpPr/>
          <p:nvPr/>
        </p:nvSpPr>
        <p:spPr>
          <a:xfrm>
            <a:off x="44119" y="3429000"/>
            <a:ext cx="2043028" cy="19442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Потрібно заповнити всі поля відповідно до поїздки та </a:t>
            </a:r>
            <a:r>
              <a:rPr lang="uk-UA" b="1" dirty="0" err="1">
                <a:solidFill>
                  <a:srgbClr val="FF0000"/>
                </a:solidFill>
              </a:rPr>
              <a:t>нажати</a:t>
            </a:r>
            <a:r>
              <a:rPr lang="uk-UA" b="1" dirty="0">
                <a:solidFill>
                  <a:srgbClr val="FF0000"/>
                </a:solidFill>
              </a:rPr>
              <a:t> Оформити договір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B5647B-FCAC-21D3-6D9A-D322E9C1A3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6377103"/>
            <a:ext cx="9053964" cy="415650"/>
          </a:xfrm>
          <a:prstGeom prst="rect">
            <a:avLst/>
          </a:prstGeom>
        </p:spPr>
      </p:pic>
      <p:cxnSp>
        <p:nvCxnSpPr>
          <p:cNvPr id="14" name="Пряма зі стрілкою 10">
            <a:extLst>
              <a:ext uri="{FF2B5EF4-FFF2-40B4-BE49-F238E27FC236}">
                <a16:creationId xmlns:a16="http://schemas.microsoft.com/office/drawing/2014/main" id="{94D42431-5BA6-DB0C-1E9C-86A4B3D6B6A8}"/>
              </a:ext>
            </a:extLst>
          </p:cNvPr>
          <p:cNvCxnSpPr>
            <a:cxnSpLocks/>
          </p:cNvCxnSpPr>
          <p:nvPr/>
        </p:nvCxnSpPr>
        <p:spPr>
          <a:xfrm>
            <a:off x="1496616" y="5373216"/>
            <a:ext cx="421858" cy="990464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15558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4C7A1-7C92-64D4-04F1-E26C7C2F4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3533727C-B54B-0E0E-C60C-69D7889E678E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8BD9EF-7451-E7AD-8664-5AAF0CFBC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DEB61AD-0696-4E39-B7B3-7FF31E237D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8" y="2097671"/>
            <a:ext cx="9906000" cy="4261884"/>
          </a:xfrm>
          <a:prstGeom prst="rect">
            <a:avLst/>
          </a:prstGeom>
        </p:spPr>
      </p:pic>
      <p:sp>
        <p:nvSpPr>
          <p:cNvPr id="10" name="Прямокутник 14">
            <a:extLst>
              <a:ext uri="{FF2B5EF4-FFF2-40B4-BE49-F238E27FC236}">
                <a16:creationId xmlns:a16="http://schemas.microsoft.com/office/drawing/2014/main" id="{EDBDB0EE-D741-6709-6C1C-2A6866147642}"/>
              </a:ext>
            </a:extLst>
          </p:cNvPr>
          <p:cNvSpPr/>
          <p:nvPr/>
        </p:nvSpPr>
        <p:spPr>
          <a:xfrm>
            <a:off x="140498" y="4751872"/>
            <a:ext cx="2043028" cy="19442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Потрібно заповнити всі поля даних Страхувальника /Застрахованої особи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1" name="Пряма зі стрілкою 10">
            <a:extLst>
              <a:ext uri="{FF2B5EF4-FFF2-40B4-BE49-F238E27FC236}">
                <a16:creationId xmlns:a16="http://schemas.microsoft.com/office/drawing/2014/main" id="{C6994547-68CD-3431-4D2B-601C34649EE6}"/>
              </a:ext>
            </a:extLst>
          </p:cNvPr>
          <p:cNvCxnSpPr>
            <a:cxnSpLocks/>
          </p:cNvCxnSpPr>
          <p:nvPr/>
        </p:nvCxnSpPr>
        <p:spPr>
          <a:xfrm flipV="1">
            <a:off x="140498" y="3980390"/>
            <a:ext cx="935565" cy="799231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0EFAC8D-A476-37E1-DB74-29A1DB6EA722}"/>
              </a:ext>
            </a:extLst>
          </p:cNvPr>
          <p:cNvSpPr txBox="1"/>
          <p:nvPr/>
        </p:nvSpPr>
        <p:spPr>
          <a:xfrm>
            <a:off x="3008784" y="521746"/>
            <a:ext cx="351294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>
                <a:solidFill>
                  <a:srgbClr val="FF0000"/>
                </a:solidFill>
              </a:rPr>
              <a:t>Електронний</a:t>
            </a:r>
            <a:r>
              <a:rPr lang="ru-RU" sz="2000" b="1" u="sng" dirty="0">
                <a:solidFill>
                  <a:srgbClr val="FF0000"/>
                </a:solidFill>
              </a:rPr>
              <a:t> для </a:t>
            </a:r>
            <a:r>
              <a:rPr lang="ru-RU" sz="20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 err="1"/>
              <a:t>Україна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</a:t>
            </a:r>
            <a:r>
              <a:rPr lang="ru-RU" sz="2000" dirty="0" err="1"/>
              <a:t>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 err="1"/>
              <a:t>Україна</a:t>
            </a:r>
            <a:r>
              <a:rPr lang="ru-RU" sz="2000" dirty="0"/>
              <a:t> (для 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Закордон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</a:t>
            </a:r>
            <a:r>
              <a:rPr lang="ru-RU" sz="2000" dirty="0" err="1"/>
              <a:t>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Закордон</a:t>
            </a:r>
            <a:r>
              <a:rPr lang="ru-RU" sz="2000" dirty="0"/>
              <a:t> (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838648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0AC7E7-8184-8FD4-98FA-50D0031B21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92B0978D-EABF-999D-E0F3-CF3C609B41AA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DC7FDD0-A7A9-1133-64DF-9139800AA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cxnSp>
        <p:nvCxnSpPr>
          <p:cNvPr id="25" name="Пряма зі стрілкою 10">
            <a:extLst>
              <a:ext uri="{FF2B5EF4-FFF2-40B4-BE49-F238E27FC236}">
                <a16:creationId xmlns:a16="http://schemas.microsoft.com/office/drawing/2014/main" id="{BEF802A6-3539-4692-E9C5-6022BAB5341E}"/>
              </a:ext>
            </a:extLst>
          </p:cNvPr>
          <p:cNvCxnSpPr>
            <a:cxnSpLocks/>
          </p:cNvCxnSpPr>
          <p:nvPr/>
        </p:nvCxnSpPr>
        <p:spPr>
          <a:xfrm flipV="1">
            <a:off x="1496616" y="2780928"/>
            <a:ext cx="0" cy="582825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Прямокутник 14">
            <a:extLst>
              <a:ext uri="{FF2B5EF4-FFF2-40B4-BE49-F238E27FC236}">
                <a16:creationId xmlns:a16="http://schemas.microsoft.com/office/drawing/2014/main" id="{C07E180A-E01C-AF50-F068-B6EF32621273}"/>
              </a:ext>
            </a:extLst>
          </p:cNvPr>
          <p:cNvSpPr/>
          <p:nvPr/>
        </p:nvSpPr>
        <p:spPr>
          <a:xfrm>
            <a:off x="272480" y="1291482"/>
            <a:ext cx="2100569" cy="25922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rgbClr val="FF0000"/>
                </a:solidFill>
              </a:rPr>
              <a:t>Заповнюються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всі</a:t>
            </a:r>
            <a:r>
              <a:rPr lang="ru-RU" b="1" dirty="0">
                <a:solidFill>
                  <a:srgbClr val="FF0000"/>
                </a:solidFill>
              </a:rPr>
              <a:t> графи </a:t>
            </a:r>
            <a:r>
              <a:rPr lang="ru-RU" b="1" dirty="0" err="1">
                <a:solidFill>
                  <a:srgbClr val="FF0000"/>
                </a:solidFill>
              </a:rPr>
              <a:t>відповідно</a:t>
            </a:r>
            <a:r>
              <a:rPr lang="ru-RU" b="1" dirty="0">
                <a:solidFill>
                  <a:srgbClr val="FF0000"/>
                </a:solidFill>
              </a:rPr>
              <a:t> до </a:t>
            </a:r>
            <a:r>
              <a:rPr lang="ru-RU" b="1" dirty="0" err="1">
                <a:solidFill>
                  <a:srgbClr val="FF0000"/>
                </a:solidFill>
              </a:rPr>
              <a:t>подорожі</a:t>
            </a:r>
            <a:r>
              <a:rPr lang="ru-RU" b="1" dirty="0">
                <a:solidFill>
                  <a:srgbClr val="FF0000"/>
                </a:solidFill>
              </a:rPr>
              <a:t> та в </a:t>
            </a:r>
            <a:r>
              <a:rPr lang="ru-RU" b="1" dirty="0" err="1">
                <a:solidFill>
                  <a:srgbClr val="FF0000"/>
                </a:solidFill>
              </a:rPr>
              <a:t>графі</a:t>
            </a:r>
            <a:r>
              <a:rPr lang="ru-RU" b="1" dirty="0">
                <a:solidFill>
                  <a:srgbClr val="FF0000"/>
                </a:solidFill>
              </a:rPr>
              <a:t> «Список </a:t>
            </a:r>
            <a:r>
              <a:rPr lang="ru-RU" b="1" dirty="0" err="1">
                <a:solidFill>
                  <a:srgbClr val="FF0000"/>
                </a:solidFill>
              </a:rPr>
              <a:t>застрахованих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осіб</a:t>
            </a:r>
            <a:endParaRPr lang="ru-RU" b="1" dirty="0">
              <a:solidFill>
                <a:srgbClr val="FF0000"/>
              </a:solidFill>
            </a:endParaRPr>
          </a:p>
          <a:p>
            <a:pPr algn="ctr"/>
            <a:r>
              <a:rPr lang="ru-RU" b="1" dirty="0" err="1">
                <a:solidFill>
                  <a:srgbClr val="FF0000"/>
                </a:solidFill>
              </a:rPr>
              <a:t>завантажується</a:t>
            </a:r>
            <a:r>
              <a:rPr lang="ru-RU" b="1" dirty="0">
                <a:solidFill>
                  <a:srgbClr val="FF0000"/>
                </a:solidFill>
              </a:rPr>
              <a:t> з файлу» обрати «ТАК»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FD701B3-854C-A37A-72AA-30BD19A89F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4" y="6377103"/>
            <a:ext cx="9053964" cy="4156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681B86-AB43-CF35-00A5-A1861AEE9950}"/>
              </a:ext>
            </a:extLst>
          </p:cNvPr>
          <p:cNvSpPr txBox="1"/>
          <p:nvPr/>
        </p:nvSpPr>
        <p:spPr>
          <a:xfrm>
            <a:off x="187776" y="484082"/>
            <a:ext cx="375711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>
                <a:solidFill>
                  <a:srgbClr val="FF0000"/>
                </a:solidFill>
              </a:rPr>
              <a:t>Електронний</a:t>
            </a:r>
            <a:r>
              <a:rPr lang="ru-RU" sz="2000" b="1" u="sng" dirty="0">
                <a:solidFill>
                  <a:srgbClr val="FF0000"/>
                </a:solidFill>
              </a:rPr>
              <a:t> для </a:t>
            </a:r>
            <a:r>
              <a:rPr lang="ru-RU" sz="20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1600" dirty="0" err="1"/>
              <a:t>Закордон</a:t>
            </a:r>
            <a:r>
              <a:rPr lang="ru-RU" sz="1600" dirty="0"/>
              <a:t> (для </a:t>
            </a:r>
            <a:r>
              <a:rPr lang="ru-RU" sz="1600" dirty="0" err="1"/>
              <a:t>фіз</a:t>
            </a:r>
            <a:r>
              <a:rPr lang="ru-RU" sz="1600" dirty="0"/>
              <a:t>. </a:t>
            </a:r>
            <a:r>
              <a:rPr lang="ru-RU" sz="1600" dirty="0" err="1"/>
              <a:t>осіб</a:t>
            </a:r>
            <a:r>
              <a:rPr lang="ru-RU" sz="1600" dirty="0"/>
              <a:t>)+</a:t>
            </a:r>
            <a:r>
              <a:rPr lang="ru-RU" sz="1600" dirty="0" err="1"/>
              <a:t>Перелік</a:t>
            </a:r>
            <a:r>
              <a:rPr lang="ru-RU" sz="1600" dirty="0"/>
              <a:t> ЗО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</p:txBody>
      </p:sp>
      <p:pic>
        <p:nvPicPr>
          <p:cNvPr id="6146" name="Рисунок 1">
            <a:extLst>
              <a:ext uri="{FF2B5EF4-FFF2-40B4-BE49-F238E27FC236}">
                <a16:creationId xmlns:a16="http://schemas.microsoft.com/office/drawing/2014/main" id="{A522E804-8764-4975-DEA0-460E6C1607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320" y="1092874"/>
            <a:ext cx="6621463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Пряма зі стрілкою 10">
            <a:extLst>
              <a:ext uri="{FF2B5EF4-FFF2-40B4-BE49-F238E27FC236}">
                <a16:creationId xmlns:a16="http://schemas.microsoft.com/office/drawing/2014/main" id="{18987753-526B-AD27-363D-EB87F071ECBB}"/>
              </a:ext>
            </a:extLst>
          </p:cNvPr>
          <p:cNvCxnSpPr>
            <a:cxnSpLocks/>
          </p:cNvCxnSpPr>
          <p:nvPr/>
        </p:nvCxnSpPr>
        <p:spPr>
          <a:xfrm flipV="1">
            <a:off x="2457753" y="1973731"/>
            <a:ext cx="2279223" cy="692355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Пряма зі стрілкою 10">
            <a:extLst>
              <a:ext uri="{FF2B5EF4-FFF2-40B4-BE49-F238E27FC236}">
                <a16:creationId xmlns:a16="http://schemas.microsoft.com/office/drawing/2014/main" id="{98622BF2-8E39-ECC1-2764-376694A0FE85}"/>
              </a:ext>
            </a:extLst>
          </p:cNvPr>
          <p:cNvCxnSpPr>
            <a:cxnSpLocks/>
          </p:cNvCxnSpPr>
          <p:nvPr/>
        </p:nvCxnSpPr>
        <p:spPr>
          <a:xfrm>
            <a:off x="2457753" y="2961906"/>
            <a:ext cx="2135207" cy="809913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Прямокутник 14">
            <a:extLst>
              <a:ext uri="{FF2B5EF4-FFF2-40B4-BE49-F238E27FC236}">
                <a16:creationId xmlns:a16="http://schemas.microsoft.com/office/drawing/2014/main" id="{5C304A44-A545-BBF7-444C-43787D652BA0}"/>
              </a:ext>
            </a:extLst>
          </p:cNvPr>
          <p:cNvSpPr/>
          <p:nvPr/>
        </p:nvSpPr>
        <p:spPr>
          <a:xfrm>
            <a:off x="272750" y="4101561"/>
            <a:ext cx="3024066" cy="25922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1600" b="1" dirty="0">
                <a:solidFill>
                  <a:srgbClr val="FF0000"/>
                </a:solidFill>
              </a:rPr>
              <a:t>Завантажуєте Шаблон та заповнюєте ВСІ колонки</a:t>
            </a:r>
            <a:br>
              <a:rPr lang="uk-UA" sz="1600" b="1" dirty="0">
                <a:solidFill>
                  <a:srgbClr val="FF0000"/>
                </a:solidFill>
              </a:rPr>
            </a:br>
            <a:r>
              <a:rPr lang="uk-UA" sz="1600" b="1" dirty="0">
                <a:solidFill>
                  <a:srgbClr val="FF0000"/>
                </a:solidFill>
              </a:rPr>
              <a:t>Зверніть увагу! Застрахованих осіб вводите з 9 строки, верхні строки не видаляти.</a:t>
            </a:r>
            <a:endParaRPr lang="ru-UA" sz="1600" b="1" dirty="0">
              <a:solidFill>
                <a:srgbClr val="FF0000"/>
              </a:solidFill>
            </a:endParaRPr>
          </a:p>
          <a:p>
            <a:r>
              <a:rPr lang="uk-UA" sz="1600" b="1" dirty="0">
                <a:solidFill>
                  <a:srgbClr val="FF0000"/>
                </a:solidFill>
              </a:rPr>
              <a:t>Всі колонки в шаблоні заповнюються через 1 пробіл та при </a:t>
            </a:r>
            <a:r>
              <a:rPr lang="uk-UA" sz="1600" b="1" dirty="0" err="1">
                <a:solidFill>
                  <a:srgbClr val="FF0000"/>
                </a:solidFill>
              </a:rPr>
              <a:t>зберіженні</a:t>
            </a:r>
            <a:r>
              <a:rPr lang="uk-UA" sz="1600" b="1" dirty="0">
                <a:solidFill>
                  <a:srgbClr val="FF0000"/>
                </a:solidFill>
              </a:rPr>
              <a:t> не змінюйте версію </a:t>
            </a:r>
            <a:r>
              <a:rPr lang="uk-UA" sz="1600" b="1" dirty="0" err="1">
                <a:solidFill>
                  <a:srgbClr val="FF0000"/>
                </a:solidFill>
              </a:rPr>
              <a:t>Ексель</a:t>
            </a:r>
            <a:r>
              <a:rPr lang="uk-UA" sz="1600" b="1" dirty="0">
                <a:solidFill>
                  <a:srgbClr val="FF0000"/>
                </a:solidFill>
              </a:rPr>
              <a:t>.</a:t>
            </a:r>
            <a:endParaRPr lang="ru-UA" sz="1600" b="1" dirty="0">
              <a:solidFill>
                <a:srgbClr val="FF0000"/>
              </a:solidFill>
            </a:endParaRPr>
          </a:p>
        </p:txBody>
      </p:sp>
      <p:pic>
        <p:nvPicPr>
          <p:cNvPr id="6147" name="Рисунок 1">
            <a:extLst>
              <a:ext uri="{FF2B5EF4-FFF2-40B4-BE49-F238E27FC236}">
                <a16:creationId xmlns:a16="http://schemas.microsoft.com/office/drawing/2014/main" id="{99B1FE0F-0448-CA93-3FE0-78AD9C0C45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96"/>
          <a:stretch>
            <a:fillRect/>
          </a:stretch>
        </p:blipFill>
        <p:spPr bwMode="auto">
          <a:xfrm>
            <a:off x="3433074" y="4550645"/>
            <a:ext cx="6136451" cy="1823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Пряма зі стрілкою 10">
            <a:extLst>
              <a:ext uri="{FF2B5EF4-FFF2-40B4-BE49-F238E27FC236}">
                <a16:creationId xmlns:a16="http://schemas.microsoft.com/office/drawing/2014/main" id="{48391CCB-4610-4D97-C2B7-BF3BEBB05EAD}"/>
              </a:ext>
            </a:extLst>
          </p:cNvPr>
          <p:cNvCxnSpPr>
            <a:cxnSpLocks/>
          </p:cNvCxnSpPr>
          <p:nvPr/>
        </p:nvCxnSpPr>
        <p:spPr>
          <a:xfrm flipV="1">
            <a:off x="3296816" y="5765126"/>
            <a:ext cx="5040560" cy="422116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9658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D65CE-7495-293F-F630-CA6B278E1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C57808B7-1075-8E6A-5E74-463B10495DF4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0FE2A73-1E72-EBCD-64B1-4FD34A243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C1FA44-0AC8-11C1-801C-803FE9F63091}"/>
              </a:ext>
            </a:extLst>
          </p:cNvPr>
          <p:cNvSpPr txBox="1"/>
          <p:nvPr/>
        </p:nvSpPr>
        <p:spPr>
          <a:xfrm>
            <a:off x="272480" y="454282"/>
            <a:ext cx="352839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err="1">
                <a:solidFill>
                  <a:srgbClr val="FF0000"/>
                </a:solidFill>
              </a:rPr>
              <a:t>Електронний</a:t>
            </a:r>
            <a:r>
              <a:rPr lang="ru-RU" sz="2000" b="1" u="sng" dirty="0">
                <a:solidFill>
                  <a:srgbClr val="FF0000"/>
                </a:solidFill>
              </a:rPr>
              <a:t> для </a:t>
            </a:r>
            <a:r>
              <a:rPr lang="ru-RU" sz="2000" b="1" u="sng" dirty="0" err="1">
                <a:solidFill>
                  <a:srgbClr val="FF0000"/>
                </a:solidFill>
              </a:rPr>
              <a:t>території</a:t>
            </a:r>
            <a:r>
              <a:rPr lang="ru-RU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err="1"/>
              <a:t>Україна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</a:t>
            </a:r>
            <a:r>
              <a:rPr lang="ru-RU" sz="2000" dirty="0" err="1"/>
              <a:t>осіб</a:t>
            </a:r>
            <a:r>
              <a:rPr lang="ru-RU" sz="200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err="1"/>
              <a:t>Україна</a:t>
            </a:r>
            <a:r>
              <a:rPr lang="ru-RU" sz="2000" dirty="0"/>
              <a:t> (для </a:t>
            </a:r>
            <a:r>
              <a:rPr lang="ru-RU" sz="2000" dirty="0" err="1"/>
              <a:t>юр.осіб</a:t>
            </a:r>
            <a:r>
              <a:rPr lang="ru-RU" sz="2000" dirty="0"/>
              <a:t>)</a:t>
            </a:r>
          </a:p>
          <a:p>
            <a:endParaRPr lang="ru-RU" sz="2000" dirty="0"/>
          </a:p>
        </p:txBody>
      </p:sp>
      <p:pic>
        <p:nvPicPr>
          <p:cNvPr id="4" name="Рисунок 3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659C6DF8-4C2C-5031-CDD6-118F76F6A4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04" y="1520320"/>
            <a:ext cx="8769424" cy="4920139"/>
          </a:xfrm>
          <a:prstGeom prst="rect">
            <a:avLst/>
          </a:prstGeom>
        </p:spPr>
      </p:pic>
      <p:cxnSp>
        <p:nvCxnSpPr>
          <p:cNvPr id="11" name="Пряма зі стрілкою 10">
            <a:extLst>
              <a:ext uri="{FF2B5EF4-FFF2-40B4-BE49-F238E27FC236}">
                <a16:creationId xmlns:a16="http://schemas.microsoft.com/office/drawing/2014/main" id="{555C3B1B-8D5A-A9DC-497E-F2963C89309A}"/>
              </a:ext>
            </a:extLst>
          </p:cNvPr>
          <p:cNvCxnSpPr>
            <a:cxnSpLocks/>
          </p:cNvCxnSpPr>
          <p:nvPr/>
        </p:nvCxnSpPr>
        <p:spPr>
          <a:xfrm flipH="1">
            <a:off x="4736976" y="5024905"/>
            <a:ext cx="1560745" cy="1224136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7A1F4EB-C315-C02D-F563-9D664A1E63A0}"/>
              </a:ext>
            </a:extLst>
          </p:cNvPr>
          <p:cNvSpPr txBox="1"/>
          <p:nvPr/>
        </p:nvSpPr>
        <p:spPr>
          <a:xfrm>
            <a:off x="3693597" y="481990"/>
            <a:ext cx="520824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 err="1"/>
              <a:t>Закордон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</a:t>
            </a:r>
            <a:r>
              <a:rPr lang="ru-RU" sz="2000" dirty="0" err="1"/>
              <a:t>осіб</a:t>
            </a:r>
            <a:r>
              <a:rPr lang="ru-RU" sz="2000" dirty="0"/>
              <a:t>)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/>
              <a:t> </a:t>
            </a:r>
            <a:r>
              <a:rPr lang="ru-RU" sz="2000" dirty="0" err="1"/>
              <a:t>Закордон</a:t>
            </a:r>
            <a:r>
              <a:rPr lang="ru-RU" sz="2000" dirty="0"/>
              <a:t> (</a:t>
            </a:r>
            <a:r>
              <a:rPr lang="ru-RU" sz="2000" dirty="0" err="1"/>
              <a:t>юр.осіб</a:t>
            </a:r>
            <a:r>
              <a:rPr lang="ru-RU" sz="2000" dirty="0"/>
              <a:t>) 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r>
              <a:rPr lang="ru-RU" sz="2000" dirty="0" err="1"/>
              <a:t>Закордон</a:t>
            </a:r>
            <a:r>
              <a:rPr lang="ru-RU" sz="2000" dirty="0"/>
              <a:t> (для </a:t>
            </a:r>
            <a:r>
              <a:rPr lang="ru-RU" sz="2000" dirty="0" err="1"/>
              <a:t>фіз</a:t>
            </a:r>
            <a:r>
              <a:rPr lang="ru-RU" sz="2000" dirty="0"/>
              <a:t>. </a:t>
            </a:r>
            <a:r>
              <a:rPr lang="ru-RU" sz="2000" dirty="0" err="1"/>
              <a:t>осіб</a:t>
            </a:r>
            <a:r>
              <a:rPr lang="ru-RU" sz="2000" dirty="0"/>
              <a:t>)+</a:t>
            </a:r>
            <a:r>
              <a:rPr lang="ru-RU" sz="2000" dirty="0" err="1"/>
              <a:t>Перелік</a:t>
            </a:r>
            <a:r>
              <a:rPr lang="ru-RU" sz="2000" dirty="0"/>
              <a:t> ЗО</a:t>
            </a:r>
          </a:p>
          <a:p>
            <a:pPr marL="342900" indent="-342900" algn="ctr">
              <a:buFont typeface="Wingdings" panose="05000000000000000000" pitchFamily="2" charset="2"/>
              <a:buChar char="q"/>
            </a:pPr>
            <a:endParaRPr lang="ru-RU" sz="2000" dirty="0"/>
          </a:p>
          <a:p>
            <a:endParaRPr lang="ru-UA" dirty="0"/>
          </a:p>
        </p:txBody>
      </p:sp>
      <p:sp>
        <p:nvSpPr>
          <p:cNvPr id="17" name="Прямокутник 14">
            <a:extLst>
              <a:ext uri="{FF2B5EF4-FFF2-40B4-BE49-F238E27FC236}">
                <a16:creationId xmlns:a16="http://schemas.microsoft.com/office/drawing/2014/main" id="{26CDE025-6E72-D17A-9ABB-0A12DFCAB9CF}"/>
              </a:ext>
            </a:extLst>
          </p:cNvPr>
          <p:cNvSpPr/>
          <p:nvPr/>
        </p:nvSpPr>
        <p:spPr>
          <a:xfrm>
            <a:off x="6297721" y="2797999"/>
            <a:ext cx="3407807" cy="322328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На останньому кроці підтвердити укладання договору електронним підписом одноразовим ідентифікатором, шляхом направлення Страховиком одноразового ідентифікатора на засіб зв'язку (застосунок VIBER)</a:t>
            </a:r>
          </a:p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28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Договору страхування/Об'єкт страхування 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478" y="564092"/>
            <a:ext cx="680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cs typeface="Times New Roman" pitchFamily="18" charset="0"/>
              </a:rPr>
              <a:t>Предметом Договору </a:t>
            </a:r>
            <a:r>
              <a:rPr lang="ru-RU" b="1" i="1" dirty="0" err="1">
                <a:solidFill>
                  <a:srgbClr val="FF0000"/>
                </a:solidFill>
                <a:cs typeface="Times New Roman" pitchFamily="18" charset="0"/>
              </a:rPr>
              <a:t>страхування</a:t>
            </a:r>
            <a:r>
              <a:rPr lang="ru-RU" b="1" i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uk-UA" i="1" dirty="0"/>
              <a:t>передача Страхувальником за плату ризику, визначеного Договором, пов’язаного з об’єктом страхування, страховику на умовах, визначених цим договором.</a:t>
            </a:r>
            <a:endParaRPr lang="de-DE" i="1" dirty="0"/>
          </a:p>
        </p:txBody>
      </p:sp>
      <p:pic>
        <p:nvPicPr>
          <p:cNvPr id="2" name="Рисунок 1" descr="3m2IIs2-2.jpg">
            <a:extLst>
              <a:ext uri="{FF2B5EF4-FFF2-40B4-BE49-F238E27FC236}">
                <a16:creationId xmlns:a16="http://schemas.microsoft.com/office/drawing/2014/main" id="{F77C769E-0781-4E39-12C2-D6377A053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68514">
            <a:off x="7566738" y="1300879"/>
            <a:ext cx="2062162" cy="2044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E4A4D4D-315E-8DE3-5389-B687C665A0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042937"/>
              </p:ext>
            </p:extLst>
          </p:nvPr>
        </p:nvGraphicFramePr>
        <p:xfrm>
          <a:off x="200472" y="1772816"/>
          <a:ext cx="7056784" cy="4818557"/>
        </p:xfrm>
        <a:graphic>
          <a:graphicData uri="http://schemas.openxmlformats.org/drawingml/2006/table">
            <a:tbl>
              <a:tblPr/>
              <a:tblGrid>
                <a:gridCol w="7056784">
                  <a:extLst>
                    <a:ext uri="{9D8B030D-6E8A-4147-A177-3AD203B41FA5}">
                      <a16:colId xmlns:a16="http://schemas.microsoft.com/office/drawing/2014/main" val="1328359256"/>
                    </a:ext>
                  </a:extLst>
                </a:gridCol>
              </a:tblGrid>
              <a:tr h="1862446">
                <a:tc>
                  <a:txBody>
                    <a:bodyPr/>
                    <a:lstStyle/>
                    <a:p>
                      <a:pPr marL="27432" marR="64008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76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u="sng" dirty="0" err="1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Об’єктом</a:t>
                      </a:r>
                      <a:r>
                        <a:rPr lang="ru-RU" sz="1800" b="1" i="1" u="sng" dirty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1" u="sng" dirty="0" err="1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страхування</a:t>
                      </a:r>
                      <a:r>
                        <a:rPr lang="ru-RU" sz="1800" b="1" i="1" u="sng" dirty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 є</a:t>
                      </a:r>
                    </a:p>
                    <a:p>
                      <a:pPr marL="27432" marR="64008" algn="just" rtl="0">
                        <a:spcAft>
                          <a:spcPts val="576"/>
                        </a:spcAft>
                        <a:buNone/>
                      </a:pPr>
                      <a:r>
                        <a:rPr lang="uk-UA" sz="1800" b="1" i="1" dirty="0">
                          <a:effectLst/>
                        </a:rPr>
                        <a:t>За страховим продуктом «Страхування витрат, пов’язаних із наданням допомоги (асистанс) особам, які потрапити у скрутне становище під час здійснення подорожі» (код: 012)</a:t>
                      </a:r>
                      <a:r>
                        <a:rPr lang="uk-UA" sz="1800" i="1" dirty="0">
                          <a:effectLst/>
                        </a:rPr>
                        <a:t> є життя здоров’я, працездатність Застрахованої особи та можливі збитки і витрати, пов’язані з наданням допомоги під час подорожі на території України або за кордоном. </a:t>
                      </a:r>
                    </a:p>
                    <a:p>
                      <a:pPr marL="27432" marR="64008" algn="just" rtl="0">
                        <a:spcAft>
                          <a:spcPts val="576"/>
                        </a:spcAft>
                        <a:buNone/>
                      </a:pPr>
                      <a:endParaRPr lang="cs-CZ" sz="800" i="1" dirty="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5502782"/>
                  </a:ext>
                </a:extLst>
              </a:tr>
              <a:tr h="1065353">
                <a:tc>
                  <a:txBody>
                    <a:bodyPr/>
                    <a:lstStyle/>
                    <a:p>
                      <a:pPr marL="27432" marR="64008" algn="just" rtl="0">
                        <a:spcAft>
                          <a:spcPts val="576"/>
                        </a:spcAft>
                        <a:buNone/>
                      </a:pPr>
                      <a:r>
                        <a:rPr lang="uk-UA" sz="1800" b="1" i="1" dirty="0">
                          <a:effectLst/>
                        </a:rPr>
                        <a:t>За страховим продуктом «Страхування від нещасного випадку» (Код:001) страховими ризиками</a:t>
                      </a:r>
                      <a:r>
                        <a:rPr lang="uk-UA" sz="1800" i="1" dirty="0">
                          <a:effectLst/>
                        </a:rPr>
                        <a:t> є життя, здоров’я, працездатність Застрахованої особи під час подорожі на території України або за кордоном.</a:t>
                      </a:r>
                    </a:p>
                    <a:p>
                      <a:pPr marL="27432" marR="64008" algn="just" rtl="0">
                        <a:spcAft>
                          <a:spcPts val="576"/>
                        </a:spcAft>
                        <a:buNone/>
                      </a:pPr>
                      <a:endParaRPr lang="cs-CZ" sz="800" i="1" dirty="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1676755"/>
                  </a:ext>
                </a:extLst>
              </a:tr>
              <a:tr h="1328597">
                <a:tc>
                  <a:txBody>
                    <a:bodyPr/>
                    <a:lstStyle/>
                    <a:p>
                      <a:pPr marL="27432" marR="64008" algn="just" rtl="0">
                        <a:spcAft>
                          <a:spcPts val="576"/>
                        </a:spcAft>
                        <a:buNone/>
                      </a:pPr>
                      <a:r>
                        <a:rPr lang="uk-UA" sz="1800" b="1" i="1" dirty="0">
                          <a:effectLst/>
                        </a:rPr>
                        <a:t>За страховим продуктом «Страхування іншої відповідальності (крім визначеної у класах 10, 11, 12) (Код: 002) </a:t>
                      </a:r>
                      <a:r>
                        <a:rPr lang="uk-UA" sz="1800" i="1" dirty="0">
                          <a:effectLst/>
                        </a:rPr>
                        <a:t>є відповідальність Страхувальника за заподіяну шкоду Третій особі та/або її майну під час подорожі на території України або за кордоном. </a:t>
                      </a:r>
                      <a:endParaRPr lang="cs-CZ" sz="1800" i="1" dirty="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688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7FDE57D-D825-425B-A8E0-0B110300065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Документи в системі </a:t>
            </a:r>
            <a:r>
              <a:rPr lang="uk-UA" sz="2400" b="1" i="1" kern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ПрофІТсофт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3E5A67-FE43-4E03-8D0B-1730A4320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cxnSp>
        <p:nvCxnSpPr>
          <p:cNvPr id="11" name="Пряма зі стрілкою 10">
            <a:extLst>
              <a:ext uri="{FF2B5EF4-FFF2-40B4-BE49-F238E27FC236}">
                <a16:creationId xmlns:a16="http://schemas.microsoft.com/office/drawing/2014/main" id="{F4AF8EF2-BC92-42FF-9F38-8DEDE42177CC}"/>
              </a:ext>
            </a:extLst>
          </p:cNvPr>
          <p:cNvCxnSpPr>
            <a:cxnSpLocks/>
          </p:cNvCxnSpPr>
          <p:nvPr/>
        </p:nvCxnSpPr>
        <p:spPr>
          <a:xfrm>
            <a:off x="2504728" y="2102978"/>
            <a:ext cx="1080120" cy="9170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10">
            <a:extLst>
              <a:ext uri="{FF2B5EF4-FFF2-40B4-BE49-F238E27FC236}">
                <a16:creationId xmlns:a16="http://schemas.microsoft.com/office/drawing/2014/main" id="{30D0B402-2467-7B2E-D98C-27255A23403F}"/>
              </a:ext>
            </a:extLst>
          </p:cNvPr>
          <p:cNvSpPr/>
          <p:nvPr/>
        </p:nvSpPr>
        <p:spPr>
          <a:xfrm>
            <a:off x="-12824" y="622489"/>
            <a:ext cx="4389759" cy="1631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витрат</a:t>
            </a:r>
            <a:r>
              <a:rPr lang="ru-RU" sz="2000" b="1" dirty="0"/>
              <a:t>, </a:t>
            </a:r>
            <a:r>
              <a:rPr lang="ru-RU" sz="2000" b="1" dirty="0" err="1"/>
              <a:t>пов’язаних</a:t>
            </a:r>
            <a:r>
              <a:rPr lang="ru-RU" sz="2000" b="1" dirty="0"/>
              <a:t> </a:t>
            </a:r>
            <a:r>
              <a:rPr lang="ru-RU" sz="2000" b="1" dirty="0" err="1"/>
              <a:t>із</a:t>
            </a:r>
            <a:r>
              <a:rPr lang="ru-RU" sz="2000" b="1" dirty="0"/>
              <a:t> </a:t>
            </a:r>
            <a:r>
              <a:rPr lang="ru-RU" sz="2000" b="1" dirty="0" err="1"/>
              <a:t>наданням</a:t>
            </a:r>
            <a:r>
              <a:rPr lang="ru-RU" sz="2000" b="1" dirty="0"/>
              <a:t> </a:t>
            </a:r>
            <a:r>
              <a:rPr lang="ru-RU" sz="2000" b="1" dirty="0" err="1"/>
              <a:t>допомоги</a:t>
            </a:r>
            <a:r>
              <a:rPr lang="ru-RU" sz="2000" b="1" dirty="0"/>
              <a:t> (асистанс) особам, </a:t>
            </a:r>
            <a:r>
              <a:rPr lang="ru-RU" sz="2000" b="1" dirty="0" err="1"/>
              <a:t>які</a:t>
            </a:r>
            <a:r>
              <a:rPr lang="ru-RU" sz="2000" b="1" dirty="0"/>
              <a:t> </a:t>
            </a:r>
            <a:r>
              <a:rPr lang="ru-RU" sz="2000" b="1" dirty="0" err="1"/>
              <a:t>потрапили</a:t>
            </a:r>
            <a:r>
              <a:rPr lang="ru-RU" sz="2000" b="1" dirty="0"/>
              <a:t> у </a:t>
            </a:r>
            <a:r>
              <a:rPr lang="ru-RU" sz="2000" b="1" dirty="0" err="1"/>
              <a:t>скрутне</a:t>
            </a:r>
            <a:r>
              <a:rPr lang="ru-RU" sz="2000" b="1" dirty="0"/>
              <a:t> становище </a:t>
            </a:r>
            <a:r>
              <a:rPr lang="ru-RU" sz="2000" b="1" dirty="0" err="1"/>
              <a:t>під</a:t>
            </a:r>
            <a:r>
              <a:rPr lang="ru-RU" sz="2000" b="1" dirty="0"/>
              <a:t> час </a:t>
            </a:r>
            <a:r>
              <a:rPr lang="ru-RU" sz="2000" b="1" dirty="0" err="1"/>
              <a:t>здійснення</a:t>
            </a:r>
            <a:r>
              <a:rPr lang="ru-RU" sz="2000" b="1" dirty="0"/>
              <a:t> </a:t>
            </a:r>
            <a:r>
              <a:rPr lang="ru-RU" sz="2000" b="1" dirty="0" err="1"/>
              <a:t>подорожі</a:t>
            </a:r>
            <a:r>
              <a:rPr lang="ru-RU" sz="2000" b="1" dirty="0"/>
              <a:t> (МПП)</a:t>
            </a:r>
          </a:p>
        </p:txBody>
      </p:sp>
      <p:pic>
        <p:nvPicPr>
          <p:cNvPr id="7" name="Рисунок 6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7892C237-259A-EF93-3D92-D8D165D1D5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071" y="2381608"/>
            <a:ext cx="8550381" cy="4351397"/>
          </a:xfrm>
          <a:prstGeom prst="rect">
            <a:avLst/>
          </a:prstGeom>
        </p:spPr>
      </p:pic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85F864F3-276A-ECAC-15B7-DE3047A8CB78}"/>
              </a:ext>
            </a:extLst>
          </p:cNvPr>
          <p:cNvCxnSpPr/>
          <p:nvPr/>
        </p:nvCxnSpPr>
        <p:spPr>
          <a:xfrm>
            <a:off x="4448944" y="1412776"/>
            <a:ext cx="2160240" cy="3168352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7701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571480"/>
            <a:ext cx="9906000" cy="61436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Times New Roman" pitchFamily="18" charset="0"/>
              </a:rPr>
              <a:t>КАРТА РЕГІОНАЛЬНОЇ МЕРЕЖІ</a:t>
            </a:r>
            <a:endParaRPr kumimoji="0" lang="ru-RU" sz="24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pic>
        <p:nvPicPr>
          <p:cNvPr id="8" name="Рисунок 7" descr="IMG_03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092" y="642918"/>
            <a:ext cx="9072626" cy="604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5493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16870-0C6C-AB4B-C1D0-EE8D1B60E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96DC5C5-2953-C734-7B4E-A82AA22EF2AE}"/>
              </a:ext>
            </a:extLst>
          </p:cNvPr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A640BF8-6D90-66FE-A807-F8162429D1F7}"/>
              </a:ext>
            </a:extLst>
          </p:cNvPr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5D22D15-3575-C869-5D12-DEA267E164D3}"/>
              </a:ext>
            </a:extLst>
          </p:cNvPr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EDAD9D1-E297-BF43-269C-AB3882FDCAEA}"/>
              </a:ext>
            </a:extLst>
          </p:cNvPr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5DDFEDD-5E8C-1349-3903-9FBDEF54B13C}"/>
              </a:ext>
            </a:extLst>
          </p:cNvPr>
          <p:cNvSpPr/>
          <p:nvPr/>
        </p:nvSpPr>
        <p:spPr>
          <a:xfrm>
            <a:off x="0" y="-62216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Страхувальник та Застраховані особи/обмеження. Вигодонабувач.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AF82D3-D754-5179-267B-DB2453B5FE83}"/>
              </a:ext>
            </a:extLst>
          </p:cNvPr>
          <p:cNvSpPr txBox="1"/>
          <p:nvPr/>
        </p:nvSpPr>
        <p:spPr>
          <a:xfrm>
            <a:off x="128464" y="480812"/>
            <a:ext cx="6624735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i="1" dirty="0" err="1">
                <a:solidFill>
                  <a:srgbClr val="FF0000"/>
                </a:solidFill>
              </a:rPr>
              <a:t>Страхувальниками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endParaRPr lang="en-US" i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uk-UA" i="1" dirty="0"/>
              <a:t>визнаються юридичні особи незалежно від форм власності та дієздатні громадяни України, іноземні громадяни, або особи без громадянства, які уклали договір страхування зі Страховиком.</a:t>
            </a:r>
          </a:p>
          <a:p>
            <a:pPr>
              <a:defRPr/>
            </a:pPr>
            <a:endParaRPr lang="uk-UA" b="1" i="1" dirty="0"/>
          </a:p>
          <a:p>
            <a:pPr>
              <a:defRPr/>
            </a:pPr>
            <a:r>
              <a:rPr lang="en-US" b="1" i="1" dirty="0" err="1">
                <a:solidFill>
                  <a:srgbClr val="FF0000"/>
                </a:solidFill>
              </a:rPr>
              <a:t>Застрахована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особа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i="1" dirty="0"/>
              <a:t>– </a:t>
            </a:r>
            <a:r>
              <a:rPr lang="uk-UA" i="1" dirty="0"/>
              <a:t>фізична особа, яка подорожує по Україні та/або від’їжджає за кордон та знаходиться під страховим захистом. </a:t>
            </a:r>
          </a:p>
          <a:p>
            <a:pPr>
              <a:defRPr/>
            </a:pPr>
            <a:r>
              <a:rPr lang="uk-UA" i="1" dirty="0">
                <a:solidFill>
                  <a:srgbClr val="FF0000"/>
                </a:solidFill>
              </a:rPr>
              <a:t>У разі, коли Страхувальник уклав договір по відношенню </a:t>
            </a:r>
          </a:p>
          <a:p>
            <a:pPr>
              <a:defRPr/>
            </a:pPr>
            <a:r>
              <a:rPr lang="uk-UA" i="1" dirty="0">
                <a:solidFill>
                  <a:srgbClr val="FF0000"/>
                </a:solidFill>
              </a:rPr>
              <a:t>до себе, то він одночасно є і Застрахованою особою.</a:t>
            </a:r>
          </a:p>
          <a:p>
            <a:pPr>
              <a:defRPr/>
            </a:pPr>
            <a:endParaRPr lang="ru-RU" b="1" i="1" dirty="0"/>
          </a:p>
          <a:p>
            <a:pPr>
              <a:defRPr/>
            </a:pPr>
            <a:r>
              <a:rPr lang="ru-RU" b="1" i="1" dirty="0">
                <a:solidFill>
                  <a:srgbClr val="FF0000"/>
                </a:solidFill>
              </a:rPr>
              <a:t>Особи </a:t>
            </a:r>
            <a:r>
              <a:rPr lang="ru-RU" b="1" i="1" dirty="0" err="1">
                <a:solidFill>
                  <a:srgbClr val="FF0000"/>
                </a:solidFill>
              </a:rPr>
              <a:t>віком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від</a:t>
            </a:r>
            <a:r>
              <a:rPr lang="ru-RU" b="1" i="1" dirty="0">
                <a:solidFill>
                  <a:srgbClr val="FF0000"/>
                </a:solidFill>
              </a:rPr>
              <a:t> 1 до 74 </a:t>
            </a:r>
            <a:r>
              <a:rPr lang="ru-RU" b="1" i="1" dirty="0" err="1">
                <a:solidFill>
                  <a:srgbClr val="FF0000"/>
                </a:solidFill>
              </a:rPr>
              <a:t>років</a:t>
            </a:r>
            <a:r>
              <a:rPr lang="ru-RU" b="1" i="1" dirty="0">
                <a:solidFill>
                  <a:srgbClr val="FF0000"/>
                </a:solidFill>
              </a:rPr>
              <a:t> (</a:t>
            </a:r>
            <a:r>
              <a:rPr lang="ru-RU" b="1" i="1" dirty="0" err="1">
                <a:solidFill>
                  <a:srgbClr val="FF0000"/>
                </a:solidFill>
              </a:rPr>
              <a:t>включно</a:t>
            </a:r>
            <a:r>
              <a:rPr lang="ru-RU" b="1" i="1" dirty="0">
                <a:solidFill>
                  <a:srgbClr val="FF0000"/>
                </a:solidFill>
              </a:rPr>
              <a:t>) </a:t>
            </a:r>
            <a:r>
              <a:rPr lang="ru-RU" i="1" dirty="0" err="1"/>
              <a:t>приймаються</a:t>
            </a:r>
            <a:r>
              <a:rPr lang="ru-RU" i="1" dirty="0"/>
              <a:t> на </a:t>
            </a:r>
            <a:r>
              <a:rPr lang="ru-RU" i="1" dirty="0" err="1"/>
              <a:t>страхування</a:t>
            </a:r>
            <a:r>
              <a:rPr lang="ru-RU" i="1" dirty="0"/>
              <a:t>  на </a:t>
            </a:r>
            <a:r>
              <a:rPr lang="ru-RU" i="1" dirty="0" err="1"/>
              <a:t>загальних</a:t>
            </a:r>
            <a:r>
              <a:rPr lang="ru-RU" i="1" dirty="0"/>
              <a:t> </a:t>
            </a:r>
            <a:r>
              <a:rPr lang="ru-RU" i="1" dirty="0" err="1"/>
              <a:t>умовах</a:t>
            </a:r>
            <a:r>
              <a:rPr lang="ru-RU" i="1" dirty="0"/>
              <a:t> без </a:t>
            </a:r>
            <a:r>
              <a:rPr lang="ru-RU" i="1" dirty="0" err="1"/>
              <a:t>погодження</a:t>
            </a:r>
            <a:r>
              <a:rPr lang="ru-RU" i="1" dirty="0"/>
              <a:t>  </a:t>
            </a:r>
          </a:p>
          <a:p>
            <a:pPr>
              <a:defRPr/>
            </a:pPr>
            <a:endParaRPr lang="ru-RU" b="1" i="1" dirty="0"/>
          </a:p>
          <a:p>
            <a:pPr>
              <a:defRPr/>
            </a:pPr>
            <a:r>
              <a:rPr lang="ru-RU" b="1" i="1" dirty="0" err="1">
                <a:solidFill>
                  <a:srgbClr val="FF0000"/>
                </a:solidFill>
              </a:rPr>
              <a:t>Діти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віком</a:t>
            </a:r>
            <a:r>
              <a:rPr lang="ru-RU" b="1" i="1" dirty="0">
                <a:solidFill>
                  <a:srgbClr val="FF0000"/>
                </a:solidFill>
              </a:rPr>
              <a:t> до одного року в </a:t>
            </a:r>
            <a:r>
              <a:rPr lang="ru-RU" b="1" i="1" dirty="0" err="1">
                <a:solidFill>
                  <a:srgbClr val="FF0000"/>
                </a:solidFill>
              </a:rPr>
              <a:t>супроводі</a:t>
            </a:r>
            <a:r>
              <a:rPr lang="ru-RU" b="1" i="1" dirty="0">
                <a:solidFill>
                  <a:srgbClr val="FF0000"/>
                </a:solidFill>
              </a:rPr>
              <a:t> одного з </a:t>
            </a:r>
            <a:r>
              <a:rPr lang="ru-RU" b="1" i="1" dirty="0" err="1">
                <a:solidFill>
                  <a:srgbClr val="FF0000"/>
                </a:solidFill>
              </a:rPr>
              <a:t>батьків</a:t>
            </a:r>
            <a:r>
              <a:rPr lang="ru-RU" b="1" i="1" dirty="0">
                <a:solidFill>
                  <a:srgbClr val="FF0000"/>
                </a:solidFill>
              </a:rPr>
              <a:t>  та</a:t>
            </a: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b="1" i="1" dirty="0">
                <a:solidFill>
                  <a:srgbClr val="FF0000"/>
                </a:solidFill>
              </a:rPr>
              <a:t>особи </a:t>
            </a:r>
            <a:r>
              <a:rPr lang="ru-RU" b="1" i="1" dirty="0" err="1">
                <a:solidFill>
                  <a:srgbClr val="FF0000"/>
                </a:solidFill>
              </a:rPr>
              <a:t>віком</a:t>
            </a:r>
            <a:r>
              <a:rPr lang="ru-RU" b="1" i="1" dirty="0">
                <a:solidFill>
                  <a:srgbClr val="FF0000"/>
                </a:solidFill>
              </a:rPr>
              <a:t> старше 75 </a:t>
            </a:r>
            <a:r>
              <a:rPr lang="ru-RU" b="1" i="1" dirty="0" err="1">
                <a:solidFill>
                  <a:srgbClr val="FF0000"/>
                </a:solidFill>
              </a:rPr>
              <a:t>років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i="1" dirty="0" err="1"/>
              <a:t>приймаються</a:t>
            </a:r>
            <a:r>
              <a:rPr lang="ru-RU" i="1" dirty="0"/>
              <a:t> на </a:t>
            </a:r>
            <a:r>
              <a:rPr lang="ru-RU" i="1" dirty="0" err="1"/>
              <a:t>страхування</a:t>
            </a:r>
            <a:r>
              <a:rPr lang="ru-RU" i="1" dirty="0"/>
              <a:t> </a:t>
            </a:r>
            <a:r>
              <a:rPr lang="ru-RU" i="1" dirty="0" err="1"/>
              <a:t>тільки</a:t>
            </a:r>
            <a:r>
              <a:rPr lang="ru-RU" i="1" dirty="0"/>
              <a:t> на </a:t>
            </a:r>
            <a:r>
              <a:rPr lang="ru-RU" i="1" dirty="0" err="1"/>
              <a:t>індивідуальних</a:t>
            </a:r>
            <a:r>
              <a:rPr lang="ru-RU" i="1" dirty="0"/>
              <a:t> </a:t>
            </a:r>
            <a:r>
              <a:rPr lang="ru-RU" i="1" dirty="0" err="1"/>
              <a:t>умовах</a:t>
            </a:r>
            <a:r>
              <a:rPr lang="ru-RU" i="1" dirty="0"/>
              <a:t> за </a:t>
            </a:r>
            <a:r>
              <a:rPr lang="ru-RU" i="1" dirty="0" err="1"/>
              <a:t>письмовим</a:t>
            </a:r>
            <a:r>
              <a:rPr lang="ru-RU" i="1" dirty="0"/>
              <a:t> </a:t>
            </a:r>
            <a:r>
              <a:rPr lang="ru-RU" i="1" dirty="0" err="1"/>
              <a:t>погодженням</a:t>
            </a:r>
            <a:r>
              <a:rPr lang="ru-RU" i="1" dirty="0"/>
              <a:t> з Департаментом </a:t>
            </a:r>
            <a:r>
              <a:rPr lang="ru-RU" i="1" dirty="0" err="1"/>
              <a:t>методології</a:t>
            </a:r>
            <a:r>
              <a:rPr lang="ru-RU" i="1" dirty="0"/>
              <a:t> та </a:t>
            </a:r>
            <a:r>
              <a:rPr lang="ru-RU" i="1" dirty="0" err="1"/>
              <a:t>андерайтингу</a:t>
            </a:r>
            <a:r>
              <a:rPr lang="ru-RU" i="1" dirty="0"/>
              <a:t>.</a:t>
            </a:r>
          </a:p>
          <a:p>
            <a:pPr>
              <a:defRPr/>
            </a:pPr>
            <a:endParaRPr lang="ru-RU" i="1" dirty="0"/>
          </a:p>
          <a:p>
            <a:pPr>
              <a:defRPr/>
            </a:pPr>
            <a:r>
              <a:rPr lang="uk-UA" b="1" i="1" dirty="0">
                <a:solidFill>
                  <a:srgbClr val="FF0000"/>
                </a:solidFill>
              </a:rPr>
              <a:t>Вигодонабувач</a:t>
            </a:r>
            <a:r>
              <a:rPr lang="uk-UA" i="1" dirty="0"/>
              <a:t> Застрахована особа, в разі її неповноліття – законний представник</a:t>
            </a:r>
          </a:p>
          <a:p>
            <a:pPr>
              <a:defRPr/>
            </a:pPr>
            <a:endParaRPr lang="ru-RU" i="1" dirty="0"/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5E89D245-4F5A-314B-042C-B990DD089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965" y="4388167"/>
            <a:ext cx="1687670" cy="169655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24C9D3-1E98-6861-926F-0EB9ED1DC2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1232" y="1048169"/>
            <a:ext cx="2439777" cy="2664297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6655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3DBB57-1DC5-0D7B-C908-AC83F9AAC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27BD511-A990-DCC9-D451-0F7275300EDD}"/>
              </a:ext>
            </a:extLst>
          </p:cNvPr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8CDBD30-8FBE-BF15-9707-1D4964FDCEEA}"/>
              </a:ext>
            </a:extLst>
          </p:cNvPr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6CFB4D2-B250-6BEC-F41E-A61D31DA150C}"/>
              </a:ext>
            </a:extLst>
          </p:cNvPr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E497094-3A9F-2FFB-3DB1-4EEA64ADB814}"/>
              </a:ext>
            </a:extLst>
          </p:cNvPr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3B8EE28B-F64C-2654-F038-95F2DF223608}"/>
              </a:ext>
            </a:extLst>
          </p:cNvPr>
          <p:cNvSpPr/>
          <p:nvPr/>
        </p:nvSpPr>
        <p:spPr>
          <a:xfrm>
            <a:off x="0" y="-62216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dirty="0">
                <a:latin typeface="Times New Roman, serif"/>
              </a:rPr>
              <a:t>Не приймаються на страхування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4BAD27-F46F-02A4-0752-6B998BA38326}"/>
              </a:ext>
            </a:extLst>
          </p:cNvPr>
          <p:cNvSpPr txBox="1"/>
          <p:nvPr/>
        </p:nvSpPr>
        <p:spPr>
          <a:xfrm>
            <a:off x="560512" y="1268760"/>
            <a:ext cx="6658407" cy="4385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 rtl="0">
              <a:spcAft>
                <a:spcPts val="576"/>
              </a:spcAft>
            </a:pPr>
            <a:r>
              <a:rPr lang="uk-UA" sz="2400" b="1" i="1" u="sng" dirty="0">
                <a:solidFill>
                  <a:srgbClr val="FF0000"/>
                </a:solidFill>
                <a:latin typeface="Times New Roman, serif"/>
              </a:rPr>
              <a:t>Н</a:t>
            </a:r>
            <a:r>
              <a:rPr lang="uk-UA" sz="2400" b="1" i="1" u="sng" dirty="0">
                <a:solidFill>
                  <a:srgbClr val="FF0000"/>
                </a:solidFill>
                <a:effectLst/>
                <a:latin typeface="Times New Roman, serif"/>
              </a:rPr>
              <a:t>е приймаються на страхування:</a:t>
            </a:r>
            <a:endParaRPr lang="de-DE" sz="2400" b="1" i="1" u="sng" dirty="0">
              <a:solidFill>
                <a:srgbClr val="FF0000"/>
              </a:solidFill>
              <a:effectLst/>
            </a:endParaRPr>
          </a:p>
          <a:p>
            <a:pPr lvl="1" algn="just" rtl="0">
              <a:spcAft>
                <a:spcPts val="576"/>
              </a:spcAft>
            </a:pPr>
            <a:r>
              <a:rPr lang="uk-UA" sz="2400" i="1" dirty="0">
                <a:effectLst/>
                <a:latin typeface="Times New Roman, serif"/>
              </a:rPr>
              <a:t>Особи, що мають вагітність понад 26 тижнів.</a:t>
            </a:r>
            <a:endParaRPr lang="de-DE" sz="2400" i="1" dirty="0">
              <a:effectLst/>
            </a:endParaRPr>
          </a:p>
          <a:p>
            <a:pPr lvl="1" algn="just" rtl="0">
              <a:spcAft>
                <a:spcPts val="576"/>
              </a:spcAft>
            </a:pPr>
            <a:r>
              <a:rPr lang="uk-UA" sz="2400" i="1" dirty="0">
                <a:effectLst/>
                <a:latin typeface="Times New Roman, serif"/>
              </a:rPr>
              <a:t>Особи, які знаходяться на обліку в наркологічних, психоневрологічних центрах; хворі на алкоголізм, наркоманію, токсикоманію; визнані у встановленому порядку недієздатними.</a:t>
            </a:r>
            <a:endParaRPr lang="de-DE" sz="2400" i="1" dirty="0">
              <a:effectLst/>
            </a:endParaRPr>
          </a:p>
          <a:p>
            <a:pPr lvl="1" algn="just" rtl="0">
              <a:spcAft>
                <a:spcPts val="576"/>
              </a:spcAft>
            </a:pPr>
            <a:r>
              <a:rPr lang="uk-UA" sz="2400" i="1" dirty="0">
                <a:effectLst/>
                <a:latin typeface="Times New Roman, serif"/>
              </a:rPr>
              <a:t>Особи з обмеженими можливостями (інваліди I-ІІ групи та особи з інвалідністю з дитинства).</a:t>
            </a:r>
            <a:endParaRPr lang="de-DE" sz="2400" i="1" dirty="0">
              <a:effectLst/>
            </a:endParaRPr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67511D4E-7271-511A-C811-899C4927BDE5}"/>
              </a:ext>
            </a:extLst>
          </p:cNvPr>
          <p:cNvSpPr/>
          <p:nvPr/>
        </p:nvSpPr>
        <p:spPr>
          <a:xfrm>
            <a:off x="164468" y="1725988"/>
            <a:ext cx="792088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2FCC8338-D95B-CA10-8E21-50C4FD10DD67}"/>
              </a:ext>
            </a:extLst>
          </p:cNvPr>
          <p:cNvSpPr/>
          <p:nvPr/>
        </p:nvSpPr>
        <p:spPr>
          <a:xfrm>
            <a:off x="164468" y="2623179"/>
            <a:ext cx="792088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B629A129-0CA3-DF71-5F19-D0D47084D2D1}"/>
              </a:ext>
            </a:extLst>
          </p:cNvPr>
          <p:cNvSpPr/>
          <p:nvPr/>
        </p:nvSpPr>
        <p:spPr>
          <a:xfrm>
            <a:off x="191580" y="4514938"/>
            <a:ext cx="792088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 dirty="0"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  <p:pic>
        <p:nvPicPr>
          <p:cNvPr id="14" name="Рисунок 13" descr="Изображение выглядит как мультфильм,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C1F9FCC9-EA71-5F8A-3B9A-1E8A6FF00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391" y="1900237"/>
            <a:ext cx="2286000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669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267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Розрахунок страхового тарифу/страхового платежу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1E5DE7-F3D5-4CEA-ACF2-DD6360396623}"/>
              </a:ext>
            </a:extLst>
          </p:cNvPr>
          <p:cNvSpPr txBox="1"/>
          <p:nvPr/>
        </p:nvSpPr>
        <p:spPr>
          <a:xfrm>
            <a:off x="272480" y="692696"/>
            <a:ext cx="9204363" cy="6406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r>
              <a:rPr lang="uk-UA" dirty="0">
                <a:solidFill>
                  <a:srgbClr val="FF0000"/>
                </a:solidFill>
              </a:rPr>
              <a:t>Розмір страхової премії </a:t>
            </a:r>
            <a:r>
              <a:rPr lang="uk-UA" dirty="0"/>
              <a:t>встановлюється на підставі затверджених Тарифних політик Страховика за окремим стразовим продуктом, відповідно до обраних ризиків та враховуючи обрані Страхувальником/Застрахованою особою умови, що впливають на ступінь ризику</a:t>
            </a:r>
            <a:r>
              <a:rPr lang="uk-UA" dirty="0">
                <a:solidFill>
                  <a:srgbClr val="4D4F53"/>
                </a:solidFill>
              </a:rPr>
              <a:t>.</a:t>
            </a:r>
          </a:p>
          <a:p>
            <a:pPr>
              <a:lnSpc>
                <a:spcPct val="120000"/>
              </a:lnSpc>
              <a:buClr>
                <a:srgbClr val="4D4F53"/>
              </a:buClr>
            </a:pPr>
            <a:endParaRPr lang="uk-UA" dirty="0">
              <a:solidFill>
                <a:srgbClr val="4D4F53"/>
              </a:solidFill>
            </a:endParaRPr>
          </a:p>
          <a:p>
            <a:pPr marL="285750" indent="-285750">
              <a:lnSpc>
                <a:spcPct val="12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srgbClr val="FF0000"/>
                </a:solidFill>
              </a:rPr>
              <a:t>Розмір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премії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/>
              <a:t>встановлюється</a:t>
            </a:r>
            <a:r>
              <a:rPr lang="ru-RU" dirty="0"/>
              <a:t> шляхом </a:t>
            </a:r>
            <a:r>
              <a:rPr lang="ru-RU" dirty="0" err="1"/>
              <a:t>добутку</a:t>
            </a:r>
            <a:r>
              <a:rPr lang="ru-RU" dirty="0"/>
              <a:t> базового тарифу за один день </a:t>
            </a:r>
            <a:r>
              <a:rPr lang="ru-RU" dirty="0" err="1"/>
              <a:t>подорожі</a:t>
            </a:r>
            <a:r>
              <a:rPr lang="ru-RU" dirty="0"/>
              <a:t> з </a:t>
            </a:r>
            <a:r>
              <a:rPr lang="ru-RU" dirty="0" err="1"/>
              <a:t>врахуванням</a:t>
            </a:r>
            <a:r>
              <a:rPr lang="ru-RU" dirty="0"/>
              <a:t> курсу НБУ на дату </a:t>
            </a:r>
            <a:r>
              <a:rPr lang="ru-RU" dirty="0" err="1"/>
              <a:t>укладання</a:t>
            </a:r>
            <a:r>
              <a:rPr lang="ru-RU" dirty="0"/>
              <a:t> договору, </a:t>
            </a:r>
            <a:r>
              <a:rPr lang="ru-RU" dirty="0" err="1"/>
              <a:t>кількості</a:t>
            </a:r>
            <a:r>
              <a:rPr lang="ru-RU" dirty="0"/>
              <a:t> </a:t>
            </a:r>
            <a:r>
              <a:rPr lang="ru-RU" dirty="0" err="1"/>
              <a:t>днів</a:t>
            </a:r>
            <a:r>
              <a:rPr lang="ru-RU" dirty="0"/>
              <a:t> </a:t>
            </a:r>
            <a:r>
              <a:rPr lang="ru-RU" dirty="0" err="1"/>
              <a:t>подорожі</a:t>
            </a:r>
            <a:r>
              <a:rPr lang="ru-RU" dirty="0"/>
              <a:t> та </a:t>
            </a:r>
            <a:r>
              <a:rPr lang="ru-RU" dirty="0" err="1"/>
              <a:t>відповідних</a:t>
            </a:r>
            <a:r>
              <a:rPr lang="ru-RU" dirty="0"/>
              <a:t> </a:t>
            </a:r>
            <a:r>
              <a:rPr lang="ru-RU" dirty="0" err="1"/>
              <a:t>коригуючих</a:t>
            </a:r>
            <a:r>
              <a:rPr lang="ru-RU" dirty="0"/>
              <a:t> </a:t>
            </a:r>
            <a:r>
              <a:rPr lang="ru-RU" dirty="0" err="1"/>
              <a:t>коефіцієнтів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впливають</a:t>
            </a:r>
            <a:r>
              <a:rPr lang="ru-RU" dirty="0"/>
              <a:t> на </a:t>
            </a:r>
            <a:r>
              <a:rPr lang="ru-RU" dirty="0" err="1"/>
              <a:t>ступінь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:</a:t>
            </a:r>
            <a:endParaRPr lang="ru-UA" dirty="0"/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dirty="0" err="1">
                <a:solidFill>
                  <a:srgbClr val="FF0000"/>
                </a:solidFill>
              </a:rPr>
              <a:t>Період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 (</a:t>
            </a:r>
            <a:r>
              <a:rPr lang="ru-RU" dirty="0" err="1">
                <a:solidFill>
                  <a:srgbClr val="FF0000"/>
                </a:solidFill>
              </a:rPr>
              <a:t>тривалість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подорожі</a:t>
            </a:r>
            <a:r>
              <a:rPr lang="ru-RU" dirty="0">
                <a:solidFill>
                  <a:srgbClr val="FF0000"/>
                </a:solidFill>
              </a:rPr>
              <a:t>),</a:t>
            </a:r>
            <a:endParaRPr lang="ru-UA" dirty="0">
              <a:solidFill>
                <a:srgbClr val="FF0000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dirty="0" err="1">
                <a:solidFill>
                  <a:srgbClr val="FF0000"/>
                </a:solidFill>
              </a:rPr>
              <a:t>Розмір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суми</a:t>
            </a:r>
            <a:r>
              <a:rPr lang="ru-RU" dirty="0">
                <a:solidFill>
                  <a:srgbClr val="FF0000"/>
                </a:solidFill>
              </a:rPr>
              <a:t>; </a:t>
            </a:r>
            <a:endParaRPr lang="ru-UA" dirty="0">
              <a:solidFill>
                <a:srgbClr val="FF0000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dirty="0" err="1">
                <a:solidFill>
                  <a:srgbClr val="FF0000"/>
                </a:solidFill>
              </a:rPr>
              <a:t>Територія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дії</a:t>
            </a:r>
            <a:r>
              <a:rPr lang="ru-RU" dirty="0">
                <a:solidFill>
                  <a:srgbClr val="FF0000"/>
                </a:solidFill>
              </a:rPr>
              <a:t> страхового </a:t>
            </a:r>
            <a:r>
              <a:rPr lang="ru-RU" dirty="0" err="1">
                <a:solidFill>
                  <a:srgbClr val="FF0000"/>
                </a:solidFill>
              </a:rPr>
              <a:t>покриття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endParaRPr lang="ru-UA" dirty="0">
              <a:solidFill>
                <a:srgbClr val="FF0000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dirty="0" err="1">
                <a:solidFill>
                  <a:srgbClr val="FF0000"/>
                </a:solidFill>
              </a:rPr>
              <a:t>Вік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Застрахованої</a:t>
            </a:r>
            <a:r>
              <a:rPr lang="ru-RU" dirty="0">
                <a:solidFill>
                  <a:srgbClr val="FF0000"/>
                </a:solidFill>
              </a:rPr>
              <a:t> особи,</a:t>
            </a:r>
            <a:endParaRPr lang="ru-UA" dirty="0">
              <a:solidFill>
                <a:srgbClr val="FF0000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dirty="0">
                <a:solidFill>
                  <a:srgbClr val="FF0000"/>
                </a:solidFill>
              </a:rPr>
              <a:t>Мета </a:t>
            </a:r>
            <a:r>
              <a:rPr lang="ru-RU" dirty="0" err="1">
                <a:solidFill>
                  <a:srgbClr val="FF0000"/>
                </a:solidFill>
              </a:rPr>
              <a:t>подорожі</a:t>
            </a:r>
            <a:r>
              <a:rPr lang="ru-RU" dirty="0">
                <a:solidFill>
                  <a:srgbClr val="FF0000"/>
                </a:solidFill>
              </a:rPr>
              <a:t>,</a:t>
            </a:r>
            <a:endParaRPr lang="ru-UA" dirty="0">
              <a:solidFill>
                <a:srgbClr val="FF0000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dirty="0" err="1">
                <a:solidFill>
                  <a:srgbClr val="FF0000"/>
                </a:solidFill>
              </a:rPr>
              <a:t>Кількість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Застрахованих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осіб</a:t>
            </a:r>
            <a:r>
              <a:rPr lang="ru-RU" dirty="0">
                <a:solidFill>
                  <a:srgbClr val="FF0000"/>
                </a:solidFill>
              </a:rPr>
              <a:t>,</a:t>
            </a:r>
            <a:endParaRPr lang="ru-UA" dirty="0">
              <a:solidFill>
                <a:srgbClr val="FF0000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dirty="0" err="1">
                <a:solidFill>
                  <a:srgbClr val="FF0000"/>
                </a:solidFill>
              </a:rPr>
              <a:t>Розмір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франшизи</a:t>
            </a:r>
            <a:r>
              <a:rPr lang="ru-RU" dirty="0">
                <a:solidFill>
                  <a:srgbClr val="FF0000"/>
                </a:solidFill>
              </a:rPr>
              <a:t>,</a:t>
            </a:r>
            <a:endParaRPr lang="ru-UA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endParaRPr lang="uk-UA" dirty="0">
              <a:solidFill>
                <a:srgbClr val="4D4F53"/>
              </a:solidFill>
            </a:endParaRPr>
          </a:p>
          <a:p>
            <a:pPr>
              <a:lnSpc>
                <a:spcPct val="150000"/>
              </a:lnSpc>
              <a:buClr>
                <a:srgbClr val="4D4F53"/>
              </a:buClr>
            </a:pPr>
            <a:r>
              <a:rPr lang="uk-UA" sz="1600" b="1" dirty="0">
                <a:solidFill>
                  <a:srgbClr val="4D4F53"/>
                </a:solidFill>
              </a:rPr>
              <a:t>	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C9521AA-2124-4240-9EA1-8BF5CE519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9184" y="3630386"/>
            <a:ext cx="2867659" cy="285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585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5137A79-7FC5-4D9C-A328-6712F71BCB69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Визначення Страхової суми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2CFFE0-5788-4653-A007-DE6DDE2CC259}"/>
              </a:ext>
            </a:extLst>
          </p:cNvPr>
          <p:cNvSpPr txBox="1"/>
          <p:nvPr/>
        </p:nvSpPr>
        <p:spPr>
          <a:xfrm>
            <a:off x="2345597" y="535116"/>
            <a:ext cx="7503947" cy="6241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353060" algn="ctr">
              <a:lnSpc>
                <a:spcPct val="103000"/>
              </a:lnSpc>
              <a:spcAft>
                <a:spcPts val="40"/>
              </a:spcAft>
            </a:pPr>
            <a:r>
              <a:rPr lang="uk-UA" sz="2400" b="1" i="1" dirty="0">
                <a:solidFill>
                  <a:srgbClr val="FF0000"/>
                </a:solidFill>
              </a:rPr>
              <a:t>Страхова сума </a:t>
            </a:r>
            <a:r>
              <a:rPr lang="uk-UA" sz="2400" i="1" dirty="0"/>
              <a:t>– грошова сума, в межах якої Страховик відповідно до умов Договору зобов’язаний провести страхову виплату в разі настання страхового випадку.</a:t>
            </a:r>
          </a:p>
          <a:p>
            <a:pPr marL="457200" indent="353060" algn="ctr">
              <a:lnSpc>
                <a:spcPct val="103000"/>
              </a:lnSpc>
              <a:spcAft>
                <a:spcPts val="40"/>
              </a:spcAft>
              <a:buNone/>
            </a:pPr>
            <a:endParaRPr lang="uk-UA" sz="2400" i="1" dirty="0"/>
          </a:p>
          <a:p>
            <a:pPr marL="457200" indent="353060" algn="ctr">
              <a:lnSpc>
                <a:spcPct val="103000"/>
              </a:lnSpc>
              <a:spcAft>
                <a:spcPts val="40"/>
              </a:spcAft>
              <a:buNone/>
            </a:pPr>
            <a:r>
              <a:rPr lang="uk-UA" sz="2400" b="1" i="1" dirty="0">
                <a:solidFill>
                  <a:srgbClr val="FF0000"/>
                </a:solidFill>
              </a:rPr>
              <a:t>Розмір Страхової суми (ліміту відповідальності)</a:t>
            </a:r>
            <a:r>
              <a:rPr lang="uk-UA" sz="2400" i="1" dirty="0"/>
              <a:t> визначається у договорі страхування за домовленістю між Страховиком та Страхувальником.</a:t>
            </a:r>
          </a:p>
          <a:p>
            <a:pPr marL="457200" indent="353060" algn="ctr">
              <a:lnSpc>
                <a:spcPct val="103000"/>
              </a:lnSpc>
              <a:spcAft>
                <a:spcPts val="40"/>
              </a:spcAft>
              <a:buNone/>
            </a:pPr>
            <a:endParaRPr lang="ru-UA" sz="2400" i="1" dirty="0"/>
          </a:p>
          <a:p>
            <a:pPr marL="179705" algn="ctr">
              <a:lnSpc>
                <a:spcPct val="107000"/>
              </a:lnSpc>
              <a:spcAft>
                <a:spcPts val="40"/>
              </a:spcAft>
              <a:buNone/>
            </a:pPr>
            <a:r>
              <a:rPr lang="uk-UA" sz="2400" b="1" i="1" dirty="0">
                <a:solidFill>
                  <a:srgbClr val="FF0000"/>
                </a:solidFill>
              </a:rPr>
              <a:t>Страхова сума (ліміт відповідальності) </a:t>
            </a:r>
            <a:r>
              <a:rPr lang="uk-UA" sz="2400" i="1" dirty="0"/>
              <a:t>може бути встановлена за Програмами страхування, за окремими опціями Програми страхування, для конкретних Застрахованих осіб, та/або за Договором страхування в цілому.</a:t>
            </a:r>
            <a:endParaRPr lang="ru-UA" sz="2400" i="1" dirty="0"/>
          </a:p>
          <a:p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7746E8-8C57-4D65-A46B-FDA43BC58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16" y="1355626"/>
            <a:ext cx="2139881" cy="2016224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  <a:reflection blurRad="6350" stA="50000" endA="295" endPos="92000" dist="1016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14D1AA4-7B2D-4214-B64C-387E8DF27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331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7196A2-86FA-45E0-9C68-80628FA96A2B}"/>
              </a:ext>
            </a:extLst>
          </p:cNvPr>
          <p:cNvSpPr txBox="1"/>
          <p:nvPr/>
        </p:nvSpPr>
        <p:spPr>
          <a:xfrm>
            <a:off x="632520" y="2780928"/>
            <a:ext cx="8352929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1000" b="1" dirty="0">
              <a:solidFill>
                <a:srgbClr val="C00000"/>
              </a:solidFill>
            </a:endParaRPr>
          </a:p>
          <a:p>
            <a:r>
              <a:rPr lang="ru-UA" dirty="0"/>
              <a:t> </a:t>
            </a:r>
            <a:r>
              <a:rPr lang="ru-UA" i="1" dirty="0"/>
              <a:t>За </a:t>
            </a:r>
            <a:r>
              <a:rPr lang="ru-UA" i="1" dirty="0" err="1"/>
              <a:t>даним</a:t>
            </a:r>
            <a:r>
              <a:rPr lang="ru-UA" i="1" dirty="0"/>
              <a:t> </a:t>
            </a:r>
            <a:r>
              <a:rPr lang="ru-UA" i="1" dirty="0" err="1"/>
              <a:t>страховим</a:t>
            </a:r>
            <a:r>
              <a:rPr lang="ru-UA" i="1" dirty="0"/>
              <a:t> продуктом Франшиза </a:t>
            </a:r>
            <a:r>
              <a:rPr lang="ru-UA" i="1" dirty="0" err="1"/>
              <a:t>може</a:t>
            </a:r>
            <a:r>
              <a:rPr lang="ru-UA" i="1" dirty="0"/>
              <a:t> з</a:t>
            </a:r>
            <a:r>
              <a:rPr lang="ru-RU" i="1" dirty="0" err="1"/>
              <a:t>астосовується</a:t>
            </a:r>
            <a:r>
              <a:rPr lang="ru-RU" i="1" dirty="0"/>
              <a:t> </a:t>
            </a:r>
            <a:r>
              <a:rPr lang="ru-RU" i="1" dirty="0" err="1"/>
              <a:t>тільки</a:t>
            </a:r>
            <a:r>
              <a:rPr lang="ru-RU" i="1" dirty="0"/>
              <a:t> за </a:t>
            </a:r>
            <a:r>
              <a:rPr lang="ru-RU" i="1" dirty="0" err="1"/>
              <a:t>класом</a:t>
            </a:r>
            <a:r>
              <a:rPr lang="ru-RU" i="1" dirty="0"/>
              <a:t> </a:t>
            </a:r>
            <a:r>
              <a:rPr lang="ru-RU" i="1" dirty="0" err="1"/>
              <a:t>страхування</a:t>
            </a:r>
            <a:r>
              <a:rPr lang="ru-RU" i="1" dirty="0"/>
              <a:t> 18 (</a:t>
            </a:r>
            <a:r>
              <a:rPr lang="ru-RU" i="1" dirty="0" err="1"/>
              <a:t>Страховий</a:t>
            </a:r>
            <a:r>
              <a:rPr lang="ru-RU" i="1" dirty="0"/>
              <a:t> продукт </a:t>
            </a:r>
            <a:r>
              <a:rPr lang="ru-UA" i="1" dirty="0"/>
              <a:t>«</a:t>
            </a:r>
            <a:r>
              <a:rPr lang="ru-UA" i="1" dirty="0" err="1"/>
              <a:t>Страхування</a:t>
            </a:r>
            <a:r>
              <a:rPr lang="ru-UA" i="1" dirty="0"/>
              <a:t> </a:t>
            </a:r>
            <a:r>
              <a:rPr lang="ru-UA" i="1" dirty="0" err="1"/>
              <a:t>витрат</a:t>
            </a:r>
            <a:r>
              <a:rPr lang="ru-UA" i="1" dirty="0"/>
              <a:t>, </a:t>
            </a:r>
            <a:r>
              <a:rPr lang="ru-UA" i="1" dirty="0" err="1"/>
              <a:t>пов’язаних</a:t>
            </a:r>
            <a:r>
              <a:rPr lang="ru-UA" i="1" dirty="0"/>
              <a:t> </a:t>
            </a:r>
            <a:r>
              <a:rPr lang="ru-UA" i="1" dirty="0" err="1"/>
              <a:t>із</a:t>
            </a:r>
            <a:r>
              <a:rPr lang="ru-UA" i="1" dirty="0"/>
              <a:t> </a:t>
            </a:r>
            <a:r>
              <a:rPr lang="ru-UA" i="1" dirty="0" err="1"/>
              <a:t>наданням</a:t>
            </a:r>
            <a:r>
              <a:rPr lang="ru-UA" i="1" dirty="0"/>
              <a:t> </a:t>
            </a:r>
            <a:r>
              <a:rPr lang="ru-UA" i="1" dirty="0" err="1"/>
              <a:t>допомоги</a:t>
            </a:r>
            <a:r>
              <a:rPr lang="ru-UA" i="1" dirty="0"/>
              <a:t> (асистанс) особам, </a:t>
            </a:r>
            <a:r>
              <a:rPr lang="ru-UA" i="1" dirty="0" err="1"/>
              <a:t>які</a:t>
            </a:r>
            <a:r>
              <a:rPr lang="ru-UA" i="1" dirty="0"/>
              <a:t> </a:t>
            </a:r>
            <a:r>
              <a:rPr lang="ru-UA" i="1" dirty="0" err="1"/>
              <a:t>потрапити</a:t>
            </a:r>
            <a:r>
              <a:rPr lang="ru-UA" i="1" dirty="0"/>
              <a:t> у </a:t>
            </a:r>
            <a:r>
              <a:rPr lang="ru-UA" i="1" dirty="0" err="1"/>
              <a:t>скрутне</a:t>
            </a:r>
            <a:r>
              <a:rPr lang="ru-UA" i="1" dirty="0"/>
              <a:t> становище </a:t>
            </a:r>
            <a:r>
              <a:rPr lang="ru-UA" i="1" dirty="0" err="1"/>
              <a:t>під</a:t>
            </a:r>
            <a:r>
              <a:rPr lang="ru-UA" i="1" dirty="0"/>
              <a:t> час </a:t>
            </a:r>
            <a:r>
              <a:rPr lang="ru-UA" i="1" dirty="0" err="1"/>
              <a:t>здійснення</a:t>
            </a:r>
            <a:r>
              <a:rPr lang="ru-UA" i="1" dirty="0"/>
              <a:t> </a:t>
            </a:r>
            <a:r>
              <a:rPr lang="ru-UA" i="1" dirty="0" err="1"/>
              <a:t>подорожі</a:t>
            </a:r>
            <a:r>
              <a:rPr lang="ru-UA" i="1" dirty="0"/>
              <a:t>» (код: 012).</a:t>
            </a:r>
          </a:p>
          <a:p>
            <a:r>
              <a:rPr lang="ru-RU" i="1" dirty="0"/>
              <a:t>        </a:t>
            </a:r>
          </a:p>
          <a:p>
            <a:r>
              <a:rPr lang="ru-RU" i="1" dirty="0"/>
              <a:t>За </a:t>
            </a:r>
            <a:r>
              <a:rPr lang="ru-RU" i="1" dirty="0" err="1"/>
              <a:t>згодою</a:t>
            </a:r>
            <a:r>
              <a:rPr lang="ru-RU" i="1" dirty="0"/>
              <a:t> </a:t>
            </a:r>
            <a:r>
              <a:rPr lang="ru-RU" i="1" dirty="0" err="1"/>
              <a:t>сторін</a:t>
            </a:r>
            <a:r>
              <a:rPr lang="ru-RU" i="1" dirty="0"/>
              <a:t> Франшиза </a:t>
            </a:r>
            <a:r>
              <a:rPr lang="ru-RU" i="1" dirty="0" err="1"/>
              <a:t>може</a:t>
            </a:r>
            <a:r>
              <a:rPr lang="ru-RU" i="1" dirty="0"/>
              <a:t> бути </a:t>
            </a:r>
            <a:r>
              <a:rPr lang="ru-RU" i="1" dirty="0" err="1"/>
              <a:t>встановлена</a:t>
            </a:r>
            <a:r>
              <a:rPr lang="ru-RU" i="1" dirty="0"/>
              <a:t> </a:t>
            </a:r>
            <a:r>
              <a:rPr lang="ru-RU" b="1" i="1" dirty="0">
                <a:solidFill>
                  <a:srgbClr val="FF0000"/>
                </a:solidFill>
              </a:rPr>
              <a:t>у </a:t>
            </a:r>
            <a:r>
              <a:rPr lang="ru-RU" b="1" i="1" dirty="0" err="1">
                <a:solidFill>
                  <a:srgbClr val="FF0000"/>
                </a:solidFill>
              </a:rPr>
              <a:t>розмірі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err="1">
                <a:solidFill>
                  <a:srgbClr val="FF0000"/>
                </a:solidFill>
              </a:rPr>
              <a:t>від</a:t>
            </a:r>
            <a:r>
              <a:rPr lang="ru-RU" b="1" i="1" dirty="0">
                <a:solidFill>
                  <a:srgbClr val="FF0000"/>
                </a:solidFill>
              </a:rPr>
              <a:t> 50,00 до 200, 00 </a:t>
            </a:r>
            <a:r>
              <a:rPr lang="en-US" b="1" i="1" dirty="0">
                <a:solidFill>
                  <a:srgbClr val="FF0000"/>
                </a:solidFill>
              </a:rPr>
              <a:t>USD</a:t>
            </a:r>
            <a:r>
              <a:rPr lang="uk-UA" b="1" i="1" dirty="0">
                <a:solidFill>
                  <a:srgbClr val="FF0000"/>
                </a:solidFill>
              </a:rPr>
              <a:t>/</a:t>
            </a:r>
            <a:r>
              <a:rPr lang="en-US" b="1" i="1" dirty="0">
                <a:solidFill>
                  <a:srgbClr val="FF0000"/>
                </a:solidFill>
              </a:rPr>
              <a:t>EURO</a:t>
            </a:r>
            <a:r>
              <a:rPr lang="ru-RU" i="1" dirty="0"/>
              <a:t> та </a:t>
            </a:r>
            <a:r>
              <a:rPr lang="ru-RU" i="1" dirty="0" err="1"/>
              <a:t>зазначається</a:t>
            </a:r>
            <a:r>
              <a:rPr lang="ru-RU" i="1" dirty="0"/>
              <a:t> в </a:t>
            </a:r>
            <a:r>
              <a:rPr lang="ru-RU" i="1" dirty="0" err="1"/>
              <a:t>Договорі</a:t>
            </a:r>
            <a:r>
              <a:rPr lang="ru-RU" i="1" dirty="0"/>
              <a:t> </a:t>
            </a:r>
            <a:r>
              <a:rPr lang="ru-RU" i="1" dirty="0" err="1"/>
              <a:t>страхування</a:t>
            </a:r>
            <a:r>
              <a:rPr lang="ru-RU" i="1" dirty="0"/>
              <a:t>. </a:t>
            </a:r>
            <a:endParaRPr lang="ru-RU" sz="1600" b="1" i="1" dirty="0"/>
          </a:p>
        </p:txBody>
      </p:sp>
      <p:sp>
        <p:nvSpPr>
          <p:cNvPr id="4" name="Прямоугольник 19">
            <a:extLst>
              <a:ext uri="{FF2B5EF4-FFF2-40B4-BE49-F238E27FC236}">
                <a16:creationId xmlns:a16="http://schemas.microsoft.com/office/drawing/2014/main" id="{C52557CE-7F35-4345-9427-CA0715A7ABD8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ФРАНШИЗА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767675-EE01-4BC4-8C15-01A64A02F802}"/>
              </a:ext>
            </a:extLst>
          </p:cNvPr>
          <p:cNvSpPr txBox="1"/>
          <p:nvPr/>
        </p:nvSpPr>
        <p:spPr>
          <a:xfrm>
            <a:off x="3656856" y="980728"/>
            <a:ext cx="48245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–   </a:t>
            </a:r>
            <a:r>
              <a:rPr lang="ru-RU" sz="2400" b="1" i="1" dirty="0" err="1">
                <a:solidFill>
                  <a:srgbClr val="C00000"/>
                </a:solidFill>
              </a:rPr>
              <a:t>частина</a:t>
            </a:r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</a:rPr>
              <a:t>збитків</a:t>
            </a:r>
            <a:r>
              <a:rPr lang="ru-RU" sz="2400" b="1" i="1" dirty="0">
                <a:solidFill>
                  <a:srgbClr val="C00000"/>
                </a:solidFill>
              </a:rPr>
              <a:t>, </a:t>
            </a:r>
            <a:r>
              <a:rPr lang="ru-RU" sz="2400" b="1" i="1" dirty="0" err="1">
                <a:solidFill>
                  <a:srgbClr val="C00000"/>
                </a:solidFill>
              </a:rPr>
              <a:t>що</a:t>
            </a:r>
            <a:r>
              <a:rPr lang="ru-RU" sz="2400" b="1" i="1" dirty="0">
                <a:solidFill>
                  <a:srgbClr val="C00000"/>
                </a:solidFill>
              </a:rPr>
              <a:t> не </a:t>
            </a:r>
            <a:r>
              <a:rPr lang="ru-RU" sz="2400" b="1" i="1" dirty="0" err="1">
                <a:solidFill>
                  <a:srgbClr val="C00000"/>
                </a:solidFill>
              </a:rPr>
              <a:t>відшкодовується</a:t>
            </a:r>
            <a:r>
              <a:rPr lang="ru-RU" sz="2400" b="1" i="1" dirty="0">
                <a:solidFill>
                  <a:srgbClr val="C00000"/>
                </a:solidFill>
              </a:rPr>
              <a:t> Страховиком </a:t>
            </a:r>
            <a:r>
              <a:rPr lang="ru-RU" sz="2400" b="1" i="1" dirty="0" err="1">
                <a:solidFill>
                  <a:srgbClr val="C00000"/>
                </a:solidFill>
              </a:rPr>
              <a:t>згідно</a:t>
            </a:r>
            <a:r>
              <a:rPr lang="ru-RU" sz="2400" b="1" i="1" dirty="0">
                <a:solidFill>
                  <a:srgbClr val="C00000"/>
                </a:solidFill>
              </a:rPr>
              <a:t> з договором страхування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8D7684-6528-432E-8C97-54C5D3914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28" y="799006"/>
            <a:ext cx="2757324" cy="1460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229B9DB-3B22-488A-87DB-E35F3450F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3" y="6717792"/>
            <a:ext cx="9906000" cy="14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4480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25921</TotalTime>
  <Words>4951</Words>
  <Application>Microsoft Office PowerPoint</Application>
  <PresentationFormat>Аркуш A4 (210x297 мм)</PresentationFormat>
  <Paragraphs>1023</Paragraphs>
  <Slides>42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42</vt:i4>
      </vt:variant>
    </vt:vector>
  </HeadingPairs>
  <TitlesOfParts>
    <vt:vector size="49" baseType="lpstr">
      <vt:lpstr>Arial</vt:lpstr>
      <vt:lpstr>Arial Cyr</vt:lpstr>
      <vt:lpstr>Calibri</vt:lpstr>
      <vt:lpstr>Times New Roman</vt:lpstr>
      <vt:lpstr>Times New Roman, serif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Admin</cp:lastModifiedBy>
  <cp:revision>654</cp:revision>
  <dcterms:created xsi:type="dcterms:W3CDTF">2015-01-26T12:29:32Z</dcterms:created>
  <dcterms:modified xsi:type="dcterms:W3CDTF">2025-09-22T07:07:10Z</dcterms:modified>
</cp:coreProperties>
</file>